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3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6B00-95F4-4C92-8EF1-1F8728F337A2}" type="datetime1">
              <a:rPr lang="en-IN" smtClean="0"/>
              <a:t>25-01-2021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82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71BE-2709-4611-B622-2D86FD628A30}" type="datetime1">
              <a:rPr lang="en-IN" smtClean="0"/>
              <a:t>25-01-2021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83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17FF-55D3-4A7E-A61C-5F8FABFB0E92}" type="datetime1">
              <a:rPr lang="en-IN" smtClean="0"/>
              <a:t>25-01-2021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2FC919-9239-44A2-8490-AACFA0668D61}" type="datetime1">
              <a:rPr lang="en-IN" smtClean="0"/>
              <a:t>25-01-2021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26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27.wav"/><Relationship Id="rId13" Type="http://schemas.openxmlformats.org/officeDocument/2006/relationships/image" Target="../media/image26.png"/><Relationship Id="rId3" Type="http://schemas.microsoft.com/office/2007/relationships/media" Target="../media/media25.wav"/><Relationship Id="rId7" Type="http://schemas.microsoft.com/office/2007/relationships/media" Target="../media/media27.wav"/><Relationship Id="rId12" Type="http://schemas.openxmlformats.org/officeDocument/2006/relationships/image" Target="../media/image1.png"/><Relationship Id="rId2" Type="http://schemas.openxmlformats.org/officeDocument/2006/relationships/audio" Target="../media/media24.wav"/><Relationship Id="rId16" Type="http://schemas.openxmlformats.org/officeDocument/2006/relationships/image" Target="../media/image29.png"/><Relationship Id="rId1" Type="http://schemas.microsoft.com/office/2007/relationships/media" Target="../media/media24.wav"/><Relationship Id="rId6" Type="http://schemas.openxmlformats.org/officeDocument/2006/relationships/audio" Target="../media/media26.wav"/><Relationship Id="rId11" Type="http://schemas.openxmlformats.org/officeDocument/2006/relationships/slideLayout" Target="../slideLayouts/slideLayout2.xml"/><Relationship Id="rId5" Type="http://schemas.microsoft.com/office/2007/relationships/media" Target="../media/media26.wav"/><Relationship Id="rId15" Type="http://schemas.openxmlformats.org/officeDocument/2006/relationships/image" Target="../media/image28.png"/><Relationship Id="rId10" Type="http://schemas.openxmlformats.org/officeDocument/2006/relationships/audio" Target="../media/media28.wav"/><Relationship Id="rId4" Type="http://schemas.openxmlformats.org/officeDocument/2006/relationships/audio" Target="../media/media25.wav"/><Relationship Id="rId9" Type="http://schemas.microsoft.com/office/2007/relationships/media" Target="../media/media28.wav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1.wav"/><Relationship Id="rId13" Type="http://schemas.openxmlformats.org/officeDocument/2006/relationships/image" Target="../media/image31.png"/><Relationship Id="rId3" Type="http://schemas.microsoft.com/office/2007/relationships/media" Target="../media/media2.wav"/><Relationship Id="rId7" Type="http://schemas.microsoft.com/office/2007/relationships/media" Target="../media/media31.wav"/><Relationship Id="rId12" Type="http://schemas.openxmlformats.org/officeDocument/2006/relationships/image" Target="../media/image2.png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6" Type="http://schemas.openxmlformats.org/officeDocument/2006/relationships/audio" Target="../media/media30.wav"/><Relationship Id="rId11" Type="http://schemas.openxmlformats.org/officeDocument/2006/relationships/image" Target="../media/image30.png"/><Relationship Id="rId5" Type="http://schemas.microsoft.com/office/2007/relationships/media" Target="../media/media30.wav"/><Relationship Id="rId10" Type="http://schemas.openxmlformats.org/officeDocument/2006/relationships/image" Target="../media/image1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4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.png"/><Relationship Id="rId5" Type="http://schemas.microsoft.com/office/2007/relationships/media" Target="../media/media3.wav"/><Relationship Id="rId10" Type="http://schemas.openxmlformats.org/officeDocument/2006/relationships/image" Target="../media/image1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image" Target="../media/image7.png"/><Relationship Id="rId3" Type="http://schemas.microsoft.com/office/2007/relationships/media" Target="../media/media5.wav"/><Relationship Id="rId7" Type="http://schemas.microsoft.com/office/2007/relationships/media" Target="../media/media7.wav"/><Relationship Id="rId12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6.wav"/><Relationship Id="rId11" Type="http://schemas.openxmlformats.org/officeDocument/2006/relationships/image" Target="../media/image2.png"/><Relationship Id="rId5" Type="http://schemas.microsoft.com/office/2007/relationships/media" Target="../media/media6.wav"/><Relationship Id="rId10" Type="http://schemas.openxmlformats.org/officeDocument/2006/relationships/image" Target="../media/image1.png"/><Relationship Id="rId4" Type="http://schemas.openxmlformats.org/officeDocument/2006/relationships/audio" Target="../media/media5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image" Target="../media/image11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10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image" Target="../media/image9.png"/><Relationship Id="rId5" Type="http://schemas.microsoft.com/office/2007/relationships/media" Target="../media/media10.wav"/><Relationship Id="rId10" Type="http://schemas.openxmlformats.org/officeDocument/2006/relationships/image" Target="../media/image1.png"/><Relationship Id="rId4" Type="http://schemas.openxmlformats.org/officeDocument/2006/relationships/audio" Target="../media/media9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14.png"/><Relationship Id="rId3" Type="http://schemas.microsoft.com/office/2007/relationships/media" Target="../media/media2.wav"/><Relationship Id="rId7" Type="http://schemas.microsoft.com/office/2007/relationships/media" Target="../media/media14.wav"/><Relationship Id="rId12" Type="http://schemas.openxmlformats.org/officeDocument/2006/relationships/image" Target="../media/image13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audio" Target="../media/media13.wav"/><Relationship Id="rId11" Type="http://schemas.openxmlformats.org/officeDocument/2006/relationships/image" Target="../media/image2.png"/><Relationship Id="rId5" Type="http://schemas.microsoft.com/office/2007/relationships/media" Target="../media/media13.wav"/><Relationship Id="rId15" Type="http://schemas.openxmlformats.org/officeDocument/2006/relationships/image" Target="../media/image16.png"/><Relationship Id="rId10" Type="http://schemas.openxmlformats.org/officeDocument/2006/relationships/image" Target="../media/image1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wav"/><Relationship Id="rId13" Type="http://schemas.openxmlformats.org/officeDocument/2006/relationships/image" Target="../media/image18.png"/><Relationship Id="rId3" Type="http://schemas.microsoft.com/office/2007/relationships/media" Target="../media/media15.wav"/><Relationship Id="rId7" Type="http://schemas.microsoft.com/office/2007/relationships/media" Target="../media/media17.wav"/><Relationship Id="rId12" Type="http://schemas.openxmlformats.org/officeDocument/2006/relationships/image" Target="../media/image1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16.wav"/><Relationship Id="rId11" Type="http://schemas.openxmlformats.org/officeDocument/2006/relationships/image" Target="../media/image2.png"/><Relationship Id="rId5" Type="http://schemas.microsoft.com/office/2007/relationships/media" Target="../media/media16.wav"/><Relationship Id="rId15" Type="http://schemas.openxmlformats.org/officeDocument/2006/relationships/image" Target="../media/image16.png"/><Relationship Id="rId10" Type="http://schemas.openxmlformats.org/officeDocument/2006/relationships/image" Target="../media/image1.png"/><Relationship Id="rId4" Type="http://schemas.openxmlformats.org/officeDocument/2006/relationships/audio" Target="../media/media15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wav"/><Relationship Id="rId13" Type="http://schemas.openxmlformats.org/officeDocument/2006/relationships/image" Target="../media/image16.png"/><Relationship Id="rId3" Type="http://schemas.microsoft.com/office/2007/relationships/media" Target="../media/media18.wav"/><Relationship Id="rId7" Type="http://schemas.microsoft.com/office/2007/relationships/media" Target="../media/media20.wav"/><Relationship Id="rId12" Type="http://schemas.openxmlformats.org/officeDocument/2006/relationships/image" Target="../media/image2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19.wav"/><Relationship Id="rId11" Type="http://schemas.openxmlformats.org/officeDocument/2006/relationships/image" Target="../media/image2.png"/><Relationship Id="rId5" Type="http://schemas.microsoft.com/office/2007/relationships/media" Target="../media/media19.wav"/><Relationship Id="rId15" Type="http://schemas.openxmlformats.org/officeDocument/2006/relationships/image" Target="../media/image22.png"/><Relationship Id="rId10" Type="http://schemas.openxmlformats.org/officeDocument/2006/relationships/image" Target="../media/image1.png"/><Relationship Id="rId4" Type="http://schemas.openxmlformats.org/officeDocument/2006/relationships/audio" Target="../media/media18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wav"/><Relationship Id="rId13" Type="http://schemas.openxmlformats.org/officeDocument/2006/relationships/image" Target="../media/image23.png"/><Relationship Id="rId3" Type="http://schemas.microsoft.com/office/2007/relationships/media" Target="../media/media21.wav"/><Relationship Id="rId7" Type="http://schemas.microsoft.com/office/2007/relationships/media" Target="../media/media23.wav"/><Relationship Id="rId12" Type="http://schemas.openxmlformats.org/officeDocument/2006/relationships/image" Target="../media/image1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22.wav"/><Relationship Id="rId11" Type="http://schemas.openxmlformats.org/officeDocument/2006/relationships/image" Target="../media/image2.png"/><Relationship Id="rId5" Type="http://schemas.microsoft.com/office/2007/relationships/media" Target="../media/media22.wav"/><Relationship Id="rId1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audio" Target="../media/media21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FD22-1CF7-4274-9DF4-2B7D9A5A5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Generating noisy speech data from clean data in the frequency domain using Deep Learning Methods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244A-D88C-4438-817A-6A68B3C0C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Week –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E2B62-5F60-480C-9C6E-0117C8F0D5E0}"/>
              </a:ext>
            </a:extLst>
          </p:cNvPr>
          <p:cNvSpPr txBox="1"/>
          <p:nvPr/>
        </p:nvSpPr>
        <p:spPr>
          <a:xfrm>
            <a:off x="6944051" y="5266796"/>
            <a:ext cx="4211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Name</a:t>
            </a:r>
            <a:r>
              <a:rPr lang="en-IN" dirty="0"/>
              <a:t>: Shashank Shirol</a:t>
            </a:r>
          </a:p>
          <a:p>
            <a:r>
              <a:rPr lang="en-IN" b="1" dirty="0"/>
              <a:t>University</a:t>
            </a:r>
            <a:r>
              <a:rPr lang="en-IN" dirty="0"/>
              <a:t>: Manipal Institute of Technology</a:t>
            </a:r>
          </a:p>
          <a:p>
            <a:r>
              <a:rPr lang="en-IN" b="1" dirty="0"/>
              <a:t>Duration of the presentation</a:t>
            </a:r>
            <a:r>
              <a:rPr lang="en-IN" dirty="0"/>
              <a:t>: ~10 mins.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04E16-C190-44BD-A600-1971F780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4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8AD6C-67EA-41F3-AC06-4D54EB4A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Trying to see if SinGAN learns RATs Noise: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0277D-C261-438E-AC3F-858A1D71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IN" b="1" u="sng" dirty="0"/>
              <a:t>Training Image:</a:t>
            </a:r>
            <a:r>
              <a:rPr lang="en-IN" dirty="0"/>
              <a:t> Female noisy(8k)</a:t>
            </a:r>
            <a:br>
              <a:rPr lang="en-IN" dirty="0"/>
            </a:br>
            <a:r>
              <a:rPr lang="en-IN" b="1" u="sng" dirty="0"/>
              <a:t>Paint Image: </a:t>
            </a:r>
            <a:r>
              <a:rPr lang="en-IN" dirty="0"/>
              <a:t>Female Clean(8k)</a:t>
            </a:r>
            <a:br>
              <a:rPr lang="en-IN" dirty="0"/>
            </a:br>
            <a:r>
              <a:rPr lang="en-IN" b="1" u="sng" dirty="0"/>
              <a:t>Content:</a:t>
            </a:r>
            <a:r>
              <a:rPr lang="en-IN" dirty="0"/>
              <a:t> Different</a:t>
            </a:r>
            <a:br>
              <a:rPr lang="en-IN" dirty="0"/>
            </a:br>
            <a:endParaRPr lang="en-IN" dirty="0"/>
          </a:p>
          <a:p>
            <a:pPr marL="806958" lvl="1" indent="-514350">
              <a:buFont typeface="Arial" panose="020B0604020202020204" pitchFamily="34" charset="0"/>
              <a:buChar char="•"/>
            </a:pPr>
            <a:r>
              <a:rPr lang="en-IN" b="1" u="sng" dirty="0"/>
              <a:t>Observation:</a:t>
            </a:r>
            <a:r>
              <a:rPr lang="en-IN" dirty="0"/>
              <a:t> The outputs sound somewhat similar. Scale 3 output and the ground truth sound similar.</a:t>
            </a:r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3AF9-2C98-4BB0-A606-CA815F16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10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BAB4B-62BE-4E36-9B45-1A600143C04D}"/>
              </a:ext>
            </a:extLst>
          </p:cNvPr>
          <p:cNvSpPr txBox="1"/>
          <p:nvPr/>
        </p:nvSpPr>
        <p:spPr>
          <a:xfrm>
            <a:off x="998421" y="4037656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Audio: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DB901-8300-4EEB-AB0F-81A786B8FBB5}"/>
              </a:ext>
            </a:extLst>
          </p:cNvPr>
          <p:cNvSpPr txBox="1"/>
          <p:nvPr/>
        </p:nvSpPr>
        <p:spPr>
          <a:xfrm>
            <a:off x="998420" y="5012849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Paint Audio: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3C3C78-E0D0-4421-839B-296B70CE033C}"/>
              </a:ext>
            </a:extLst>
          </p:cNvPr>
          <p:cNvCxnSpPr>
            <a:cxnSpLocks/>
          </p:cNvCxnSpPr>
          <p:nvPr/>
        </p:nvCxnSpPr>
        <p:spPr>
          <a:xfrm flipV="1">
            <a:off x="6650566" y="3577701"/>
            <a:ext cx="0" cy="218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7E60E5-6DDA-4F55-A5C5-4421CD6B790F}"/>
              </a:ext>
            </a:extLst>
          </p:cNvPr>
          <p:cNvSpPr txBox="1"/>
          <p:nvPr/>
        </p:nvSpPr>
        <p:spPr>
          <a:xfrm>
            <a:off x="7350669" y="399265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CBD8D-4808-4A17-8A4D-6E4E5BC8EFB2}"/>
              </a:ext>
            </a:extLst>
          </p:cNvPr>
          <p:cNvSpPr txBox="1"/>
          <p:nvPr/>
        </p:nvSpPr>
        <p:spPr>
          <a:xfrm>
            <a:off x="7350669" y="498732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3</a:t>
            </a:r>
          </a:p>
        </p:txBody>
      </p:sp>
      <p:pic>
        <p:nvPicPr>
          <p:cNvPr id="3" name="RATs_F_noisy_8k_train">
            <a:hlinkClick r:id="" action="ppaction://media"/>
            <a:extLst>
              <a:ext uri="{FF2B5EF4-FFF2-40B4-BE49-F238E27FC236}">
                <a16:creationId xmlns:a16="http://schemas.microsoft.com/office/drawing/2014/main" id="{D2D6C0F5-737E-4A09-B39F-3E20383B3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94033" y="4052416"/>
            <a:ext cx="339811" cy="339811"/>
          </a:xfrm>
          <a:prstGeom prst="rect">
            <a:avLst/>
          </a:prstGeom>
        </p:spPr>
      </p:pic>
      <p:pic>
        <p:nvPicPr>
          <p:cNvPr id="7" name="RATs_F_clean_8k_paint">
            <a:hlinkClick r:id="" action="ppaction://media"/>
            <a:extLst>
              <a:ext uri="{FF2B5EF4-FFF2-40B4-BE49-F238E27FC236}">
                <a16:creationId xmlns:a16="http://schemas.microsoft.com/office/drawing/2014/main" id="{1410D7E3-3A0C-4943-9B50-403210CFDF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94032" y="5042370"/>
            <a:ext cx="339811" cy="339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6FC22E-71F1-4FAE-9C3F-B3A43131F3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41" y="4934286"/>
            <a:ext cx="1514534" cy="934808"/>
          </a:xfrm>
          <a:prstGeom prst="rect">
            <a:avLst/>
          </a:prstGeom>
        </p:spPr>
      </p:pic>
      <p:pic>
        <p:nvPicPr>
          <p:cNvPr id="20" name="Picture 19" descr="A fence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E91EB37B-AE2C-40EE-8704-EA36316A9A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983" y="3691414"/>
            <a:ext cx="1514525" cy="1061813"/>
          </a:xfrm>
          <a:prstGeom prst="rect">
            <a:avLst/>
          </a:prstGeom>
        </p:spPr>
      </p:pic>
      <p:pic>
        <p:nvPicPr>
          <p:cNvPr id="24" name="RATs_ground_truth">
            <a:hlinkClick r:id="" action="ppaction://media"/>
            <a:extLst>
              <a:ext uri="{FF2B5EF4-FFF2-40B4-BE49-F238E27FC236}">
                <a16:creationId xmlns:a16="http://schemas.microsoft.com/office/drawing/2014/main" id="{2467E53E-214A-4C86-AEB6-7AB34134C06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182470" y="2102448"/>
            <a:ext cx="378780" cy="3787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FAFD85-E573-4E9A-8236-9EA2E42BE2E5}"/>
              </a:ext>
            </a:extLst>
          </p:cNvPr>
          <p:cNvSpPr txBox="1"/>
          <p:nvPr/>
        </p:nvSpPr>
        <p:spPr>
          <a:xfrm>
            <a:off x="9561250" y="2097777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RATs Ground Truth</a:t>
            </a:r>
          </a:p>
        </p:txBody>
      </p:sp>
      <p:pic>
        <p:nvPicPr>
          <p:cNvPr id="29" name="start_scale=1_reconstructed">
            <a:hlinkClick r:id="" action="ppaction://media"/>
            <a:extLst>
              <a:ext uri="{FF2B5EF4-FFF2-40B4-BE49-F238E27FC236}">
                <a16:creationId xmlns:a16="http://schemas.microsoft.com/office/drawing/2014/main" id="{2437D837-1DD9-49D9-BA12-F8BAD4BAC6D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22966" y="3988381"/>
            <a:ext cx="373602" cy="373602"/>
          </a:xfrm>
          <a:prstGeom prst="rect">
            <a:avLst/>
          </a:prstGeom>
        </p:spPr>
      </p:pic>
      <p:pic>
        <p:nvPicPr>
          <p:cNvPr id="30" name="start_scale=3_reconstructed">
            <a:hlinkClick r:id="" action="ppaction://media"/>
            <a:extLst>
              <a:ext uri="{FF2B5EF4-FFF2-40B4-BE49-F238E27FC236}">
                <a16:creationId xmlns:a16="http://schemas.microsoft.com/office/drawing/2014/main" id="{BE1AD316-04BD-4E01-8903-66F2D5D530D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27236" y="4983981"/>
            <a:ext cx="369332" cy="369332"/>
          </a:xfrm>
          <a:prstGeom prst="rect">
            <a:avLst/>
          </a:prstGeom>
        </p:spPr>
      </p:pic>
      <p:pic>
        <p:nvPicPr>
          <p:cNvPr id="32" name="Picture 31" descr="A picture containing curtain, bath&#10;&#10;Description automatically generated">
            <a:extLst>
              <a:ext uri="{FF2B5EF4-FFF2-40B4-BE49-F238E27FC236}">
                <a16:creationId xmlns:a16="http://schemas.microsoft.com/office/drawing/2014/main" id="{E7821B8E-116D-4197-AF66-8A37D6D49C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258" y="3491529"/>
            <a:ext cx="1935301" cy="1194515"/>
          </a:xfrm>
          <a:prstGeom prst="rect">
            <a:avLst/>
          </a:prstGeom>
        </p:spPr>
      </p:pic>
      <p:pic>
        <p:nvPicPr>
          <p:cNvPr id="34" name="Picture 33" descr="A picture containing curtain, furniture, indoor, shower&#10;&#10;Description automatically generated">
            <a:extLst>
              <a:ext uri="{FF2B5EF4-FFF2-40B4-BE49-F238E27FC236}">
                <a16:creationId xmlns:a16="http://schemas.microsoft.com/office/drawing/2014/main" id="{C324B39C-798A-4CFF-BF1D-A30D43E75F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242" y="4804427"/>
            <a:ext cx="1935317" cy="11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4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6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36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36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8AD6C-67EA-41F3-AC06-4D54EB4A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Trying to see if SinGAN learns to distort audio, if trained on clipped noisy audio: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0277D-C261-438E-AC3F-858A1D71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IN" b="1" u="sng" dirty="0"/>
              <a:t>Training Image:</a:t>
            </a:r>
            <a:r>
              <a:rPr lang="en-IN" dirty="0"/>
              <a:t> Female noisy(95% clipped + amr475)</a:t>
            </a:r>
            <a:br>
              <a:rPr lang="en-IN" dirty="0"/>
            </a:br>
            <a:r>
              <a:rPr lang="en-IN" b="1" u="sng" dirty="0"/>
              <a:t>Paint Image: </a:t>
            </a:r>
            <a:r>
              <a:rPr lang="en-IN" dirty="0"/>
              <a:t>Male Clean(8k)</a:t>
            </a:r>
            <a:br>
              <a:rPr lang="en-IN" dirty="0"/>
            </a:br>
            <a:r>
              <a:rPr lang="en-IN" b="1" u="sng" dirty="0"/>
              <a:t>Content:</a:t>
            </a:r>
            <a:r>
              <a:rPr lang="en-IN" dirty="0"/>
              <a:t> Different</a:t>
            </a:r>
            <a:br>
              <a:rPr lang="en-IN" dirty="0"/>
            </a:br>
            <a:endParaRPr lang="en-IN" dirty="0"/>
          </a:p>
          <a:p>
            <a:pPr marL="806958" lvl="1" indent="-514350">
              <a:buFont typeface="Arial" panose="020B0604020202020204" pitchFamily="34" charset="0"/>
              <a:buChar char="•"/>
            </a:pPr>
            <a:r>
              <a:rPr lang="en-IN" b="1" u="sng" dirty="0"/>
              <a:t>Observation:</a:t>
            </a:r>
            <a:r>
              <a:rPr lang="en-IN" dirty="0"/>
              <a:t> The outputs sound somewhat similar. Scale 3 output and the ground truth sound similar.</a:t>
            </a:r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3AF9-2C98-4BB0-A606-CA815F16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11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BAB4B-62BE-4E36-9B45-1A600143C04D}"/>
              </a:ext>
            </a:extLst>
          </p:cNvPr>
          <p:cNvSpPr txBox="1"/>
          <p:nvPr/>
        </p:nvSpPr>
        <p:spPr>
          <a:xfrm>
            <a:off x="998421" y="4037656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Audio: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DB901-8300-4EEB-AB0F-81A786B8FBB5}"/>
              </a:ext>
            </a:extLst>
          </p:cNvPr>
          <p:cNvSpPr txBox="1"/>
          <p:nvPr/>
        </p:nvSpPr>
        <p:spPr>
          <a:xfrm>
            <a:off x="998420" y="5012849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Paint Audio: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3C3C78-E0D0-4421-839B-296B70CE033C}"/>
              </a:ext>
            </a:extLst>
          </p:cNvPr>
          <p:cNvCxnSpPr>
            <a:cxnSpLocks/>
          </p:cNvCxnSpPr>
          <p:nvPr/>
        </p:nvCxnSpPr>
        <p:spPr>
          <a:xfrm flipV="1">
            <a:off x="6650566" y="3577701"/>
            <a:ext cx="0" cy="218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7E60E5-6DDA-4F55-A5C5-4421CD6B790F}"/>
              </a:ext>
            </a:extLst>
          </p:cNvPr>
          <p:cNvSpPr txBox="1"/>
          <p:nvPr/>
        </p:nvSpPr>
        <p:spPr>
          <a:xfrm>
            <a:off x="7350669" y="399265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CBD8D-4808-4A17-8A4D-6E4E5BC8EFB2}"/>
              </a:ext>
            </a:extLst>
          </p:cNvPr>
          <p:cNvSpPr txBox="1"/>
          <p:nvPr/>
        </p:nvSpPr>
        <p:spPr>
          <a:xfrm>
            <a:off x="7350669" y="498732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4</a:t>
            </a:r>
          </a:p>
        </p:txBody>
      </p:sp>
      <p:pic>
        <p:nvPicPr>
          <p:cNvPr id="2" name="F_0.05_amr475">
            <a:hlinkClick r:id="" action="ppaction://media"/>
            <a:extLst>
              <a:ext uri="{FF2B5EF4-FFF2-40B4-BE49-F238E27FC236}">
                <a16:creationId xmlns:a16="http://schemas.microsoft.com/office/drawing/2014/main" id="{A97B5C51-B69F-4E43-842D-890ACC3703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35400" y="4071182"/>
            <a:ext cx="350976" cy="350976"/>
          </a:xfrm>
          <a:prstGeom prst="rect">
            <a:avLst/>
          </a:prstGeom>
        </p:spPr>
      </p:pic>
      <p:pic>
        <p:nvPicPr>
          <p:cNvPr id="9" name="Male_clean">
            <a:hlinkClick r:id="" action="ppaction://media"/>
            <a:extLst>
              <a:ext uri="{FF2B5EF4-FFF2-40B4-BE49-F238E27FC236}">
                <a16:creationId xmlns:a16="http://schemas.microsoft.com/office/drawing/2014/main" id="{6C797A86-C55C-43B7-9745-37BD02B2AB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9710" y="5082783"/>
            <a:ext cx="350960" cy="350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DCAC8-57A9-4E32-9C2F-03B213A527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876" y="3429000"/>
            <a:ext cx="1752600" cy="122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0CF957-7948-4E16-B4D0-332037D3B5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38" y="4767254"/>
            <a:ext cx="3363542" cy="867794"/>
          </a:xfrm>
          <a:prstGeom prst="rect">
            <a:avLst/>
          </a:prstGeom>
        </p:spPr>
      </p:pic>
      <p:pic>
        <p:nvPicPr>
          <p:cNvPr id="16" name="start_scale=1_reconstructed">
            <a:hlinkClick r:id="" action="ppaction://media"/>
            <a:extLst>
              <a:ext uri="{FF2B5EF4-FFF2-40B4-BE49-F238E27FC236}">
                <a16:creationId xmlns:a16="http://schemas.microsoft.com/office/drawing/2014/main" id="{B1054336-0D8F-4634-84FA-4550C8586A4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56753" y="4037656"/>
            <a:ext cx="382480" cy="382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FF1AD0-B545-4305-B910-D616E74EED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57" y="3693528"/>
            <a:ext cx="3363542" cy="8677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C61DF9-69E7-46B9-8CD0-03FEEC3E39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57" y="4771530"/>
            <a:ext cx="3363542" cy="867794"/>
          </a:xfrm>
          <a:prstGeom prst="rect">
            <a:avLst/>
          </a:prstGeom>
        </p:spPr>
      </p:pic>
      <p:pic>
        <p:nvPicPr>
          <p:cNvPr id="26" name="start_scale=4_reconstructed">
            <a:hlinkClick r:id="" action="ppaction://media"/>
            <a:extLst>
              <a:ext uri="{FF2B5EF4-FFF2-40B4-BE49-F238E27FC236}">
                <a16:creationId xmlns:a16="http://schemas.microsoft.com/office/drawing/2014/main" id="{305589CA-7EF7-47BF-8B92-16E25A4F5FC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56753" y="4965713"/>
            <a:ext cx="382480" cy="3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1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1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1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7CA4-9B86-429F-8835-1C0CB7AE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and Generation times: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4F91-1A5C-48F6-BDE2-37CFE3EB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12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F427F2-A952-4642-9009-A87A1F0C5B75}"/>
              </a:ext>
            </a:extLst>
          </p:cNvPr>
          <p:cNvCxnSpPr>
            <a:cxnSpLocks/>
          </p:cNvCxnSpPr>
          <p:nvPr/>
        </p:nvCxnSpPr>
        <p:spPr>
          <a:xfrm flipV="1">
            <a:off x="5897724" y="1768657"/>
            <a:ext cx="0" cy="4358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F01418-EF9F-4503-9779-E780D695CDED}"/>
              </a:ext>
            </a:extLst>
          </p:cNvPr>
          <p:cNvSpPr txBox="1"/>
          <p:nvPr/>
        </p:nvSpPr>
        <p:spPr>
          <a:xfrm>
            <a:off x="6313223" y="2157274"/>
            <a:ext cx="4662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Generation times for a 8-scale SinGAN:</a:t>
            </a:r>
            <a:endParaRPr lang="en-GB" sz="1400" dirty="0"/>
          </a:p>
          <a:p>
            <a:r>
              <a:rPr lang="en-GB" sz="1400" dirty="0"/>
              <a:t>Dimensions of </a:t>
            </a:r>
            <a:r>
              <a:rPr lang="en-GB" sz="1400" dirty="0" err="1"/>
              <a:t>Train_image</a:t>
            </a:r>
            <a:r>
              <a:rPr lang="en-GB" sz="1400" dirty="0"/>
              <a:t> = 184x129 (a 2 sec audio)</a:t>
            </a:r>
          </a:p>
          <a:p>
            <a:r>
              <a:rPr lang="en-GB" sz="1400" dirty="0"/>
              <a:t>Dimensions of </a:t>
            </a:r>
            <a:r>
              <a:rPr lang="en-GB" sz="1400" dirty="0" err="1"/>
              <a:t>Paint_image</a:t>
            </a:r>
            <a:r>
              <a:rPr lang="en-GB" sz="1400" dirty="0"/>
              <a:t> = 500x129 (a 8 sec audio)</a:t>
            </a:r>
          </a:p>
          <a:p>
            <a:endParaRPr lang="en-GB" sz="1400" dirty="0"/>
          </a:p>
          <a:p>
            <a:r>
              <a:rPr lang="en-GB" sz="1400" b="1" dirty="0"/>
              <a:t>Spec Generation Time at</a:t>
            </a:r>
            <a:r>
              <a:rPr lang="en-GB" sz="1400" dirty="0"/>
              <a:t>:</a:t>
            </a:r>
          </a:p>
          <a:p>
            <a:r>
              <a:rPr lang="en-GB" sz="1400" dirty="0"/>
              <a:t>    scale 1: 0.75s ± 0.03s</a:t>
            </a:r>
          </a:p>
          <a:p>
            <a:r>
              <a:rPr lang="en-GB" sz="1400" dirty="0"/>
              <a:t>    scale 2: 0.73s ± 0.03s</a:t>
            </a:r>
          </a:p>
          <a:p>
            <a:r>
              <a:rPr lang="en-GB" sz="1400" dirty="0"/>
              <a:t>    scale 3: 0.72s ± 0.03s</a:t>
            </a:r>
          </a:p>
          <a:p>
            <a:r>
              <a:rPr lang="en-GB" sz="1400" dirty="0"/>
              <a:t>    scale 4: 0.72s ± 0.03s</a:t>
            </a:r>
          </a:p>
          <a:p>
            <a:r>
              <a:rPr lang="en-GB" sz="1400" dirty="0"/>
              <a:t>    scale 5: 0.71s ± 0.03s</a:t>
            </a:r>
          </a:p>
          <a:p>
            <a:r>
              <a:rPr lang="en-GB" sz="1400" dirty="0"/>
              <a:t>    scale 6: 0.71s ± 0.03s</a:t>
            </a:r>
          </a:p>
          <a:p>
            <a:r>
              <a:rPr lang="en-GB" sz="1400" dirty="0"/>
              <a:t>    scale 7: 0.68s ± 0.03s</a:t>
            </a:r>
          </a:p>
          <a:p>
            <a:endParaRPr lang="en-GB" sz="1400" dirty="0"/>
          </a:p>
          <a:p>
            <a:r>
              <a:rPr lang="en-GB" sz="1400" b="1" dirty="0"/>
              <a:t>Observation</a:t>
            </a:r>
            <a:r>
              <a:rPr lang="en-GB" sz="1400" dirty="0"/>
              <a:t>: Generation at different scale almost takes the same time.</a:t>
            </a:r>
          </a:p>
          <a:p>
            <a:endParaRPr lang="en-GB" sz="1400" dirty="0"/>
          </a:p>
          <a:p>
            <a:r>
              <a:rPr lang="en-GB" sz="1400" b="1" dirty="0"/>
              <a:t>Reconstruction time</a:t>
            </a:r>
            <a:r>
              <a:rPr lang="en-GB" sz="1400" dirty="0"/>
              <a:t>: (for a 8 sec audio)</a:t>
            </a:r>
          </a:p>
          <a:p>
            <a:r>
              <a:rPr lang="en-GB" sz="1400" dirty="0"/>
              <a:t>	0.015s ± 0.002s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57FE6-ADC0-4F7B-A903-1C199460F607}"/>
              </a:ext>
            </a:extLst>
          </p:cNvPr>
          <p:cNvSpPr txBox="1"/>
          <p:nvPr/>
        </p:nvSpPr>
        <p:spPr>
          <a:xfrm>
            <a:off x="888342" y="1897461"/>
            <a:ext cx="4662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Training times a 8 scaled SinGAN Model</a:t>
            </a:r>
          </a:p>
          <a:p>
            <a:endParaRPr lang="en-GB" sz="1400" dirty="0"/>
          </a:p>
          <a:p>
            <a:endParaRPr lang="en-IN" sz="1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9CB6E81-52D3-4F82-9083-E115B181D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70371"/>
              </p:ext>
            </p:extLst>
          </p:nvPr>
        </p:nvGraphicFramePr>
        <p:xfrm>
          <a:off x="888342" y="2396700"/>
          <a:ext cx="4731188" cy="3746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594">
                  <a:extLst>
                    <a:ext uri="{9D8B030D-6E8A-4147-A177-3AD203B41FA5}">
                      <a16:colId xmlns:a16="http://schemas.microsoft.com/office/drawing/2014/main" val="1042896838"/>
                    </a:ext>
                  </a:extLst>
                </a:gridCol>
                <a:gridCol w="2365594">
                  <a:extLst>
                    <a:ext uri="{9D8B030D-6E8A-4147-A177-3AD203B41FA5}">
                      <a16:colId xmlns:a16="http://schemas.microsoft.com/office/drawing/2014/main" val="1512643911"/>
                    </a:ext>
                  </a:extLst>
                </a:gridCol>
              </a:tblGrid>
              <a:tr h="698293">
                <a:tc>
                  <a:txBody>
                    <a:bodyPr/>
                    <a:lstStyle/>
                    <a:p>
                      <a:r>
                        <a:rPr lang="en-GB" sz="1100" b="1" dirty="0"/>
                        <a:t>Scale 0</a:t>
                      </a:r>
                      <a:r>
                        <a:rPr lang="en-GB" sz="1100" dirty="0"/>
                        <a:t>:</a:t>
                      </a:r>
                    </a:p>
                    <a:p>
                      <a:r>
                        <a:rPr lang="en-GB" sz="1100" dirty="0"/>
                        <a:t>    start: 4.02s</a:t>
                      </a:r>
                    </a:p>
                    <a:p>
                      <a:r>
                        <a:rPr lang="en-GB" sz="1100" dirty="0"/>
                        <a:t>    end: 381.47s</a:t>
                      </a:r>
                    </a:p>
                    <a:p>
                      <a:r>
                        <a:rPr lang="en-GB" sz="1100" dirty="0"/>
                        <a:t>    </a:t>
                      </a:r>
                      <a:r>
                        <a:rPr lang="en-GB" sz="1100" dirty="0" err="1"/>
                        <a:t>total_time</a:t>
                      </a:r>
                      <a:r>
                        <a:rPr lang="en-GB" sz="1100" dirty="0"/>
                        <a:t>: 377.45s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/>
                        <a:t>Scale 1</a:t>
                      </a:r>
                      <a:r>
                        <a:rPr lang="en-GB" sz="1100" dirty="0"/>
                        <a:t>:</a:t>
                      </a:r>
                    </a:p>
                    <a:p>
                      <a:r>
                        <a:rPr lang="en-GB" sz="1100" dirty="0"/>
                        <a:t>    start: 381.54s</a:t>
                      </a:r>
                    </a:p>
                    <a:p>
                      <a:r>
                        <a:rPr lang="en-GB" sz="1100" dirty="0"/>
                        <a:t>    end: 787.98s</a:t>
                      </a:r>
                    </a:p>
                    <a:p>
                      <a:r>
                        <a:rPr lang="en-GB" sz="1100" dirty="0"/>
                        <a:t>    </a:t>
                      </a:r>
                      <a:r>
                        <a:rPr lang="en-GB" sz="1100" dirty="0" err="1"/>
                        <a:t>total_time</a:t>
                      </a:r>
                      <a:r>
                        <a:rPr lang="en-GB" sz="1100" dirty="0"/>
                        <a:t>: 406.44s</a:t>
                      </a:r>
                      <a:endParaRPr lang="en-IN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69860"/>
                  </a:ext>
                </a:extLst>
              </a:tr>
              <a:tr h="698293">
                <a:tc>
                  <a:txBody>
                    <a:bodyPr/>
                    <a:lstStyle/>
                    <a:p>
                      <a:r>
                        <a:rPr lang="en-GB" sz="1100" b="1" dirty="0"/>
                        <a:t>Scale 2</a:t>
                      </a:r>
                      <a:r>
                        <a:rPr lang="en-GB" sz="1100" dirty="0"/>
                        <a:t>:</a:t>
                      </a:r>
                    </a:p>
                    <a:p>
                      <a:r>
                        <a:rPr lang="en-GB" sz="1100" dirty="0"/>
                        <a:t>    start: 788.05s</a:t>
                      </a:r>
                    </a:p>
                    <a:p>
                      <a:r>
                        <a:rPr lang="en-GB" sz="1100" dirty="0"/>
                        <a:t>    end: 1229.42s</a:t>
                      </a:r>
                    </a:p>
                    <a:p>
                      <a:r>
                        <a:rPr lang="en-GB" sz="1100" dirty="0"/>
                        <a:t>    </a:t>
                      </a:r>
                      <a:r>
                        <a:rPr lang="en-GB" sz="1100" dirty="0" err="1"/>
                        <a:t>total_time</a:t>
                      </a:r>
                      <a:r>
                        <a:rPr lang="en-GB" sz="1100" dirty="0"/>
                        <a:t>: 441.36s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/>
                        <a:t>Scale 3</a:t>
                      </a:r>
                      <a:r>
                        <a:rPr lang="en-GB" sz="1100" dirty="0"/>
                        <a:t>:</a:t>
                      </a:r>
                    </a:p>
                    <a:p>
                      <a:r>
                        <a:rPr lang="en-GB" sz="1100" dirty="0"/>
                        <a:t>    start: 1229.50s</a:t>
                      </a:r>
                    </a:p>
                    <a:p>
                      <a:r>
                        <a:rPr lang="en-GB" sz="1100" dirty="0"/>
                        <a:t>    end: 1685.94</a:t>
                      </a:r>
                    </a:p>
                    <a:p>
                      <a:r>
                        <a:rPr lang="en-GB" sz="1100" dirty="0"/>
                        <a:t>    </a:t>
                      </a:r>
                      <a:r>
                        <a:rPr lang="en-GB" sz="1100" dirty="0" err="1"/>
                        <a:t>total_time</a:t>
                      </a:r>
                      <a:r>
                        <a:rPr lang="en-GB" sz="1100" dirty="0"/>
                        <a:t>: 456.43s</a:t>
                      </a:r>
                      <a:endParaRPr lang="en-IN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047280"/>
                  </a:ext>
                </a:extLst>
              </a:tr>
              <a:tr h="698293">
                <a:tc>
                  <a:txBody>
                    <a:bodyPr/>
                    <a:lstStyle/>
                    <a:p>
                      <a:r>
                        <a:rPr lang="en-GB" sz="1100" b="1" dirty="0"/>
                        <a:t>Scale 4</a:t>
                      </a:r>
                      <a:r>
                        <a:rPr lang="en-GB" sz="1100" dirty="0"/>
                        <a:t>:</a:t>
                      </a:r>
                    </a:p>
                    <a:p>
                      <a:r>
                        <a:rPr lang="en-GB" sz="1100" dirty="0"/>
                        <a:t>    start: 1685.99s</a:t>
                      </a:r>
                    </a:p>
                    <a:p>
                      <a:r>
                        <a:rPr lang="en-GB" sz="1100" dirty="0"/>
                        <a:t>    end: 2155.15s</a:t>
                      </a:r>
                    </a:p>
                    <a:p>
                      <a:r>
                        <a:rPr lang="en-GB" sz="1100" dirty="0"/>
                        <a:t>    </a:t>
                      </a:r>
                      <a:r>
                        <a:rPr lang="en-GB" sz="1100" dirty="0" err="1"/>
                        <a:t>total_time</a:t>
                      </a:r>
                      <a:r>
                        <a:rPr lang="en-GB" sz="1100" dirty="0"/>
                        <a:t>: 469.16s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/>
                        <a:t>Scale 5</a:t>
                      </a:r>
                      <a:r>
                        <a:rPr lang="en-GB" sz="1100" dirty="0"/>
                        <a:t>:</a:t>
                      </a:r>
                    </a:p>
                    <a:p>
                      <a:r>
                        <a:rPr lang="en-GB" sz="1100" dirty="0"/>
                        <a:t>    start: 2155.24s</a:t>
                      </a:r>
                    </a:p>
                    <a:p>
                      <a:r>
                        <a:rPr lang="en-GB" sz="1100" dirty="0"/>
                        <a:t>    end: 2668.64s</a:t>
                      </a:r>
                    </a:p>
                    <a:p>
                      <a:r>
                        <a:rPr lang="en-GB" sz="1100" dirty="0"/>
                        <a:t>    </a:t>
                      </a:r>
                      <a:r>
                        <a:rPr lang="en-GB" sz="1100" dirty="0" err="1"/>
                        <a:t>total_time</a:t>
                      </a:r>
                      <a:r>
                        <a:rPr lang="en-GB" sz="1100" dirty="0"/>
                        <a:t>: 513.40s</a:t>
                      </a:r>
                      <a:endParaRPr lang="en-IN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244838"/>
                  </a:ext>
                </a:extLst>
              </a:tr>
              <a:tr h="698293">
                <a:tc>
                  <a:txBody>
                    <a:bodyPr/>
                    <a:lstStyle/>
                    <a:p>
                      <a:r>
                        <a:rPr lang="en-GB" sz="1100" b="1" dirty="0"/>
                        <a:t>Scale 6</a:t>
                      </a:r>
                      <a:r>
                        <a:rPr lang="en-GB" sz="1100" dirty="0"/>
                        <a:t>:</a:t>
                      </a:r>
                    </a:p>
                    <a:p>
                      <a:r>
                        <a:rPr lang="en-GB" sz="1100" dirty="0"/>
                        <a:t>    start: 2668.74s</a:t>
                      </a:r>
                    </a:p>
                    <a:p>
                      <a:r>
                        <a:rPr lang="en-GB" sz="1100" dirty="0"/>
                        <a:t>    end: 3487.63s</a:t>
                      </a:r>
                    </a:p>
                    <a:p>
                      <a:r>
                        <a:rPr lang="en-GB" sz="1100" dirty="0"/>
                        <a:t>    </a:t>
                      </a:r>
                      <a:r>
                        <a:rPr lang="en-GB" sz="1100" dirty="0" err="1"/>
                        <a:t>total_time</a:t>
                      </a:r>
                      <a:r>
                        <a:rPr lang="en-GB" sz="1100" dirty="0"/>
                        <a:t>: 818.89s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/>
                        <a:t>Scale 7</a:t>
                      </a:r>
                      <a:r>
                        <a:rPr lang="en-GB" sz="1100" dirty="0"/>
                        <a:t>:</a:t>
                      </a:r>
                    </a:p>
                    <a:p>
                      <a:r>
                        <a:rPr lang="en-GB" sz="1100" dirty="0"/>
                        <a:t>    start: 3487.74s</a:t>
                      </a:r>
                    </a:p>
                    <a:p>
                      <a:r>
                        <a:rPr lang="en-GB" sz="1100" dirty="0"/>
                        <a:t>    end: 5438.86s</a:t>
                      </a:r>
                    </a:p>
                    <a:p>
                      <a:r>
                        <a:rPr lang="en-GB" sz="1100" dirty="0"/>
                        <a:t>    </a:t>
                      </a:r>
                      <a:r>
                        <a:rPr lang="en-GB" sz="1100" dirty="0" err="1"/>
                        <a:t>total_time</a:t>
                      </a:r>
                      <a:r>
                        <a:rPr lang="en-GB" sz="1100" dirty="0"/>
                        <a:t>: 1951.12s</a:t>
                      </a:r>
                      <a:endParaRPr lang="en-IN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897819"/>
                  </a:ext>
                </a:extLst>
              </a:tr>
              <a:tr h="698293">
                <a:tc gridSpan="2">
                  <a:txBody>
                    <a:bodyPr/>
                    <a:lstStyle/>
                    <a:p>
                      <a:r>
                        <a:rPr lang="en-IN" sz="1100" b="1" dirty="0"/>
                        <a:t>Observation</a:t>
                      </a:r>
                      <a:r>
                        <a:rPr lang="en-IN" sz="1100" dirty="0"/>
                        <a:t>: Lower scales are trained in less time as compared to higher scales. This is because of the difference in the effective patch size at different scales.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01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263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27C5-A53A-44AB-9736-23C605A8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End.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4FCE5-1F16-4FD9-84A5-5252492A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35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2FE0-439B-4A83-8B52-AB4F8C1E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Tasks to be completed: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E00DB-0C76-49CA-9E52-5DEA6C735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Train SinGAN to see if it learns voice characteristics from the training sample.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Train SinGAN with Donald Trump’s voice and see whether generation learns Donald Trump’s voice;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Combinations: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dirty="0"/>
              <a:t>Training: Trump – 8k</a:t>
            </a:r>
            <a:br>
              <a:rPr lang="en-IN" dirty="0"/>
            </a:br>
            <a:r>
              <a:rPr lang="en-IN" dirty="0"/>
              <a:t>Paint: Male clean – 8k (different content)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dirty="0"/>
              <a:t>Training: Trump – 16k</a:t>
            </a:r>
            <a:br>
              <a:rPr lang="en-IN" dirty="0"/>
            </a:br>
            <a:r>
              <a:rPr lang="en-IN" dirty="0"/>
              <a:t>Paint: Male clean – 8k (different content)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dirty="0"/>
              <a:t>Training: Trump – 8k</a:t>
            </a:r>
            <a:br>
              <a:rPr lang="en-IN" dirty="0"/>
            </a:br>
            <a:r>
              <a:rPr lang="en-IN" dirty="0"/>
              <a:t>Paint: Homer Simpson – 8k (same content)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Add Digital noise to spectrograms and train SinGAN on them, check whether SinGAN successfully introduces such noise in paint samples.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Different Noises Tested: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dirty="0"/>
              <a:t>Salt and Pepper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dirty="0"/>
              <a:t>Gaussian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dirty="0"/>
              <a:t>Speckle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dirty="0"/>
              <a:t>Poisson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Try training SinGAN with RATs Noisy data, and check whether it learns to introduce similar noise in the outputs.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Try Clipping the input training audio (to add distortion) before passing through codecs and training SinGAN.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Document Time required for scale training, generation and reconstruction.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98E1-EDE1-47EC-938E-12F3A0FB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8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8AD6C-67EA-41F3-AC06-4D54EB4A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Trying to see if SinGAN learns voice characteristics (I):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0277D-C261-438E-AC3F-858A1D71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IN" b="1" u="sng" dirty="0"/>
              <a:t>Training Image:</a:t>
            </a:r>
            <a:r>
              <a:rPr lang="en-IN" dirty="0"/>
              <a:t> Donald Trump (8k)</a:t>
            </a:r>
            <a:br>
              <a:rPr lang="en-IN" dirty="0"/>
            </a:br>
            <a:r>
              <a:rPr lang="en-IN" b="1" u="sng" dirty="0"/>
              <a:t>Paint Image: </a:t>
            </a:r>
            <a:r>
              <a:rPr lang="en-IN" dirty="0"/>
              <a:t>Clean Male Spec (8k)</a:t>
            </a:r>
            <a:br>
              <a:rPr lang="en-IN" dirty="0"/>
            </a:br>
            <a:r>
              <a:rPr lang="en-IN" b="1" u="sng" dirty="0"/>
              <a:t>Content:</a:t>
            </a:r>
            <a:r>
              <a:rPr lang="en-IN" dirty="0"/>
              <a:t> Different</a:t>
            </a:r>
            <a:br>
              <a:rPr lang="en-IN" dirty="0"/>
            </a:br>
            <a:endParaRPr lang="en-IN" dirty="0"/>
          </a:p>
          <a:p>
            <a:pPr marL="806958" lvl="1" indent="-514350">
              <a:buFont typeface="Arial" panose="020B0604020202020204" pitchFamily="34" charset="0"/>
              <a:buChar char="•"/>
            </a:pPr>
            <a:r>
              <a:rPr lang="en-IN" b="1" u="sng" dirty="0"/>
              <a:t>Observation:</a:t>
            </a:r>
            <a:r>
              <a:rPr lang="en-IN" dirty="0"/>
              <a:t> Did not learn voice characteristics. Maybe need longer training audio.</a:t>
            </a:r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3AF9-2C98-4BB0-A606-CA815F16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3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BAB4B-62BE-4E36-9B45-1A600143C04D}"/>
              </a:ext>
            </a:extLst>
          </p:cNvPr>
          <p:cNvSpPr txBox="1"/>
          <p:nvPr/>
        </p:nvSpPr>
        <p:spPr>
          <a:xfrm>
            <a:off x="998421" y="4037656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Audio: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DB901-8300-4EEB-AB0F-81A786B8FBB5}"/>
              </a:ext>
            </a:extLst>
          </p:cNvPr>
          <p:cNvSpPr txBox="1"/>
          <p:nvPr/>
        </p:nvSpPr>
        <p:spPr>
          <a:xfrm>
            <a:off x="998420" y="5012849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Paint Audio: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3C3C78-E0D0-4421-839B-296B70CE033C}"/>
              </a:ext>
            </a:extLst>
          </p:cNvPr>
          <p:cNvCxnSpPr>
            <a:cxnSpLocks/>
          </p:cNvCxnSpPr>
          <p:nvPr/>
        </p:nvCxnSpPr>
        <p:spPr>
          <a:xfrm flipV="1">
            <a:off x="6650566" y="3577701"/>
            <a:ext cx="0" cy="218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7E60E5-6DDA-4F55-A5C5-4421CD6B790F}"/>
              </a:ext>
            </a:extLst>
          </p:cNvPr>
          <p:cNvSpPr txBox="1"/>
          <p:nvPr/>
        </p:nvSpPr>
        <p:spPr>
          <a:xfrm>
            <a:off x="7350669" y="399265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CBD8D-4808-4A17-8A4D-6E4E5BC8EFB2}"/>
              </a:ext>
            </a:extLst>
          </p:cNvPr>
          <p:cNvSpPr txBox="1"/>
          <p:nvPr/>
        </p:nvSpPr>
        <p:spPr>
          <a:xfrm>
            <a:off x="7350669" y="498732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4</a:t>
            </a:r>
          </a:p>
        </p:txBody>
      </p:sp>
      <p:pic>
        <p:nvPicPr>
          <p:cNvPr id="2" name="trump_8k">
            <a:hlinkClick r:id="" action="ppaction://media"/>
            <a:extLst>
              <a:ext uri="{FF2B5EF4-FFF2-40B4-BE49-F238E27FC236}">
                <a16:creationId xmlns:a16="http://schemas.microsoft.com/office/drawing/2014/main" id="{2A886CA0-10C4-4D54-8613-30E5963C6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26005" y="4037656"/>
            <a:ext cx="369332" cy="369332"/>
          </a:xfrm>
          <a:prstGeom prst="rect">
            <a:avLst/>
          </a:prstGeom>
        </p:spPr>
      </p:pic>
      <p:pic>
        <p:nvPicPr>
          <p:cNvPr id="3" name="Male_clean">
            <a:hlinkClick r:id="" action="ppaction://media"/>
            <a:extLst>
              <a:ext uri="{FF2B5EF4-FFF2-40B4-BE49-F238E27FC236}">
                <a16:creationId xmlns:a16="http://schemas.microsoft.com/office/drawing/2014/main" id="{1B853FFD-A4D7-4E75-A9E0-F461C250249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26004" y="5012850"/>
            <a:ext cx="369331" cy="369331"/>
          </a:xfrm>
          <a:prstGeom prst="rect">
            <a:avLst/>
          </a:prstGeom>
        </p:spPr>
      </p:pic>
      <p:pic>
        <p:nvPicPr>
          <p:cNvPr id="13" name="Picture 12" descr="A picture containing curtain, black&#10;&#10;Description automatically generated">
            <a:extLst>
              <a:ext uri="{FF2B5EF4-FFF2-40B4-BE49-F238E27FC236}">
                <a16:creationId xmlns:a16="http://schemas.microsoft.com/office/drawing/2014/main" id="{8F04EB71-E97D-4278-98DA-D961D88302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35" y="4825376"/>
            <a:ext cx="2686907" cy="693222"/>
          </a:xfrm>
          <a:prstGeom prst="rect">
            <a:avLst/>
          </a:prstGeom>
        </p:spPr>
      </p:pic>
      <p:pic>
        <p:nvPicPr>
          <p:cNvPr id="17" name="Picture 16" descr="A close - up of some snow&#10;&#10;Description automatically generated with low confidence">
            <a:extLst>
              <a:ext uri="{FF2B5EF4-FFF2-40B4-BE49-F238E27FC236}">
                <a16:creationId xmlns:a16="http://schemas.microsoft.com/office/drawing/2014/main" id="{E23E12E5-02BF-4C9F-8232-22214590D1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38" y="3883285"/>
            <a:ext cx="806066" cy="693217"/>
          </a:xfrm>
          <a:prstGeom prst="rect">
            <a:avLst/>
          </a:prstGeom>
        </p:spPr>
      </p:pic>
      <p:pic>
        <p:nvPicPr>
          <p:cNvPr id="22" name="start_scale=1_reconstructed">
            <a:hlinkClick r:id="" action="ppaction://media"/>
            <a:extLst>
              <a:ext uri="{FF2B5EF4-FFF2-40B4-BE49-F238E27FC236}">
                <a16:creationId xmlns:a16="http://schemas.microsoft.com/office/drawing/2014/main" id="{0A158629-D379-4A05-8635-0BC14702F76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07160" y="3992652"/>
            <a:ext cx="369331" cy="369331"/>
          </a:xfrm>
          <a:prstGeom prst="rect">
            <a:avLst/>
          </a:prstGeom>
        </p:spPr>
      </p:pic>
      <p:pic>
        <p:nvPicPr>
          <p:cNvPr id="23" name="start_scale=4_reconstructed">
            <a:hlinkClick r:id="" action="ppaction://media"/>
            <a:extLst>
              <a:ext uri="{FF2B5EF4-FFF2-40B4-BE49-F238E27FC236}">
                <a16:creationId xmlns:a16="http://schemas.microsoft.com/office/drawing/2014/main" id="{F880C663-A5FE-4AAF-9243-6C63DD87C4F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07160" y="5012850"/>
            <a:ext cx="369331" cy="3693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117A8-2F08-4066-A534-5DAF4CBC2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42" y="3875713"/>
            <a:ext cx="2686889" cy="6932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02F4C6-F894-40FF-9078-8A0BF035D6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41" y="4813012"/>
            <a:ext cx="2686890" cy="6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1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1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8AD6C-67EA-41F3-AC06-4D54EB4A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Trying to see if SinGAN learns voice characteristics (II):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0277D-C261-438E-AC3F-858A1D71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IN" b="1" u="sng" dirty="0"/>
              <a:t>Training Image:</a:t>
            </a:r>
            <a:r>
              <a:rPr lang="en-IN" dirty="0"/>
              <a:t> Donald Trump (16k)</a:t>
            </a:r>
            <a:br>
              <a:rPr lang="en-IN" dirty="0"/>
            </a:br>
            <a:r>
              <a:rPr lang="en-IN" b="1" u="sng" dirty="0"/>
              <a:t>Paint Image: </a:t>
            </a:r>
            <a:r>
              <a:rPr lang="en-IN" dirty="0"/>
              <a:t>Clean Male Spec (8k)</a:t>
            </a:r>
            <a:br>
              <a:rPr lang="en-IN" dirty="0"/>
            </a:br>
            <a:r>
              <a:rPr lang="en-IN" b="1" u="sng" dirty="0"/>
              <a:t>Content:</a:t>
            </a:r>
            <a:r>
              <a:rPr lang="en-IN" dirty="0"/>
              <a:t> Different</a:t>
            </a:r>
            <a:br>
              <a:rPr lang="en-IN" dirty="0"/>
            </a:br>
            <a:endParaRPr lang="en-IN" dirty="0"/>
          </a:p>
          <a:p>
            <a:pPr marL="806958" lvl="1" indent="-514350">
              <a:buFont typeface="Arial" panose="020B0604020202020204" pitchFamily="34" charset="0"/>
              <a:buChar char="•"/>
            </a:pPr>
            <a:r>
              <a:rPr lang="en-IN" b="1" u="sng" dirty="0"/>
              <a:t>Observation:</a:t>
            </a:r>
            <a:r>
              <a:rPr lang="en-IN" dirty="0"/>
              <a:t> Did not learn voice characteristics but got discernible outputs early. Why?</a:t>
            </a:r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3AF9-2C98-4BB0-A606-CA815F16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4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BAB4B-62BE-4E36-9B45-1A600143C04D}"/>
              </a:ext>
            </a:extLst>
          </p:cNvPr>
          <p:cNvSpPr txBox="1"/>
          <p:nvPr/>
        </p:nvSpPr>
        <p:spPr>
          <a:xfrm>
            <a:off x="998421" y="4037656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Audio: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DB901-8300-4EEB-AB0F-81A786B8FBB5}"/>
              </a:ext>
            </a:extLst>
          </p:cNvPr>
          <p:cNvSpPr txBox="1"/>
          <p:nvPr/>
        </p:nvSpPr>
        <p:spPr>
          <a:xfrm>
            <a:off x="998420" y="5012849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Paint Audio: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3C3C78-E0D0-4421-839B-296B70CE033C}"/>
              </a:ext>
            </a:extLst>
          </p:cNvPr>
          <p:cNvCxnSpPr>
            <a:cxnSpLocks/>
          </p:cNvCxnSpPr>
          <p:nvPr/>
        </p:nvCxnSpPr>
        <p:spPr>
          <a:xfrm flipV="1">
            <a:off x="6650566" y="3577701"/>
            <a:ext cx="0" cy="218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7E60E5-6DDA-4F55-A5C5-4421CD6B790F}"/>
              </a:ext>
            </a:extLst>
          </p:cNvPr>
          <p:cNvSpPr txBox="1"/>
          <p:nvPr/>
        </p:nvSpPr>
        <p:spPr>
          <a:xfrm>
            <a:off x="7350669" y="399265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CBD8D-4808-4A17-8A4D-6E4E5BC8EFB2}"/>
              </a:ext>
            </a:extLst>
          </p:cNvPr>
          <p:cNvSpPr txBox="1"/>
          <p:nvPr/>
        </p:nvSpPr>
        <p:spPr>
          <a:xfrm>
            <a:off x="7350669" y="498732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2</a:t>
            </a:r>
          </a:p>
        </p:txBody>
      </p:sp>
      <p:pic>
        <p:nvPicPr>
          <p:cNvPr id="3" name="Male_clean">
            <a:hlinkClick r:id="" action="ppaction://media"/>
            <a:extLst>
              <a:ext uri="{FF2B5EF4-FFF2-40B4-BE49-F238E27FC236}">
                <a16:creationId xmlns:a16="http://schemas.microsoft.com/office/drawing/2014/main" id="{1B853FFD-A4D7-4E75-A9E0-F461C2502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26004" y="5012850"/>
            <a:ext cx="369331" cy="369331"/>
          </a:xfrm>
          <a:prstGeom prst="rect">
            <a:avLst/>
          </a:prstGeom>
        </p:spPr>
      </p:pic>
      <p:pic>
        <p:nvPicPr>
          <p:cNvPr id="13" name="Picture 12" descr="A picture containing curtain, black&#10;&#10;Description automatically generated">
            <a:extLst>
              <a:ext uri="{FF2B5EF4-FFF2-40B4-BE49-F238E27FC236}">
                <a16:creationId xmlns:a16="http://schemas.microsoft.com/office/drawing/2014/main" id="{8F04EB71-E97D-4278-98DA-D961D88302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35" y="4825376"/>
            <a:ext cx="2686907" cy="693222"/>
          </a:xfrm>
          <a:prstGeom prst="rect">
            <a:avLst/>
          </a:prstGeom>
        </p:spPr>
      </p:pic>
      <p:pic>
        <p:nvPicPr>
          <p:cNvPr id="7" name="trump_16k">
            <a:hlinkClick r:id="" action="ppaction://media"/>
            <a:extLst>
              <a:ext uri="{FF2B5EF4-FFF2-40B4-BE49-F238E27FC236}">
                <a16:creationId xmlns:a16="http://schemas.microsoft.com/office/drawing/2014/main" id="{8F8393AE-E125-44C9-8CB3-1B7DC9AAC96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26004" y="4037655"/>
            <a:ext cx="366496" cy="36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5ACBE-7505-49B1-9484-BEFBAD2A70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20" y="3888074"/>
            <a:ext cx="1617519" cy="693222"/>
          </a:xfrm>
          <a:prstGeom prst="rect">
            <a:avLst/>
          </a:prstGeom>
        </p:spPr>
      </p:pic>
      <p:pic>
        <p:nvPicPr>
          <p:cNvPr id="12" name="start_scale=1_reconstructed">
            <a:hlinkClick r:id="" action="ppaction://media"/>
            <a:extLst>
              <a:ext uri="{FF2B5EF4-FFF2-40B4-BE49-F238E27FC236}">
                <a16:creationId xmlns:a16="http://schemas.microsoft.com/office/drawing/2014/main" id="{67C26BE0-5F53-42A3-9547-9CB8C5AA36B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17370" y="3992651"/>
            <a:ext cx="366496" cy="366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3F44F2-925E-4C1B-ABDD-D128D581D4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174" y="3829288"/>
            <a:ext cx="2686908" cy="693222"/>
          </a:xfrm>
          <a:prstGeom prst="rect">
            <a:avLst/>
          </a:prstGeom>
        </p:spPr>
      </p:pic>
      <p:pic>
        <p:nvPicPr>
          <p:cNvPr id="20" name="Picture 19" descr="A close - up of some trees&#10;&#10;Description automatically generated with medium confidence">
            <a:extLst>
              <a:ext uri="{FF2B5EF4-FFF2-40B4-BE49-F238E27FC236}">
                <a16:creationId xmlns:a16="http://schemas.microsoft.com/office/drawing/2014/main" id="{D3B8C8AA-785F-4ACC-829A-2C2B2A444C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174" y="4797925"/>
            <a:ext cx="2686907" cy="693222"/>
          </a:xfrm>
          <a:prstGeom prst="rect">
            <a:avLst/>
          </a:prstGeom>
        </p:spPr>
      </p:pic>
      <p:pic>
        <p:nvPicPr>
          <p:cNvPr id="24" name="start_scale=2_reconstructed">
            <a:hlinkClick r:id="" action="ppaction://media"/>
            <a:extLst>
              <a:ext uri="{FF2B5EF4-FFF2-40B4-BE49-F238E27FC236}">
                <a16:creationId xmlns:a16="http://schemas.microsoft.com/office/drawing/2014/main" id="{E7B46962-B6B3-4DF6-A3E2-5EDB1F1DB2B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17369" y="4990156"/>
            <a:ext cx="366497" cy="36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1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8AD6C-67EA-41F3-AC06-4D54EB4A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Trying to see if SinGAN learns voice characteristics (III):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0277D-C261-438E-AC3F-858A1D71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IN" b="1" u="sng" dirty="0"/>
              <a:t>Training Image:</a:t>
            </a:r>
            <a:r>
              <a:rPr lang="en-IN" dirty="0"/>
              <a:t> Donald Trump (8k)</a:t>
            </a:r>
            <a:br>
              <a:rPr lang="en-IN" dirty="0"/>
            </a:br>
            <a:r>
              <a:rPr lang="en-IN" b="1" u="sng" dirty="0"/>
              <a:t>Paint Image: </a:t>
            </a:r>
            <a:r>
              <a:rPr lang="en-IN" dirty="0"/>
              <a:t>Homer Simpson (8k)</a:t>
            </a:r>
            <a:br>
              <a:rPr lang="en-IN" dirty="0"/>
            </a:br>
            <a:r>
              <a:rPr lang="en-IN" b="1" u="sng" dirty="0"/>
              <a:t>Content:</a:t>
            </a:r>
            <a:r>
              <a:rPr lang="en-IN" dirty="0"/>
              <a:t> Different</a:t>
            </a:r>
            <a:br>
              <a:rPr lang="en-IN" dirty="0"/>
            </a:br>
            <a:endParaRPr lang="en-IN" dirty="0"/>
          </a:p>
          <a:p>
            <a:pPr marL="806958" lvl="1" indent="-514350">
              <a:buFont typeface="Arial" panose="020B0604020202020204" pitchFamily="34" charset="0"/>
              <a:buChar char="•"/>
            </a:pPr>
            <a:r>
              <a:rPr lang="en-IN" b="1" u="sng" dirty="0"/>
              <a:t>Observation:</a:t>
            </a:r>
            <a:r>
              <a:rPr lang="en-IN" dirty="0"/>
              <a:t> Did not learn voice characteristics but got discernible outputs early. Got observable outputs immediately (from scale 1). Outputs start taking shape of paint image.</a:t>
            </a:r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3AF9-2C98-4BB0-A606-CA815F16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5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BAB4B-62BE-4E36-9B45-1A600143C04D}"/>
              </a:ext>
            </a:extLst>
          </p:cNvPr>
          <p:cNvSpPr txBox="1"/>
          <p:nvPr/>
        </p:nvSpPr>
        <p:spPr>
          <a:xfrm>
            <a:off x="998421" y="4037656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Audio: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DB901-8300-4EEB-AB0F-81A786B8FBB5}"/>
              </a:ext>
            </a:extLst>
          </p:cNvPr>
          <p:cNvSpPr txBox="1"/>
          <p:nvPr/>
        </p:nvSpPr>
        <p:spPr>
          <a:xfrm>
            <a:off x="998420" y="5012849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Paint Audio: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3C3C78-E0D0-4421-839B-296B70CE033C}"/>
              </a:ext>
            </a:extLst>
          </p:cNvPr>
          <p:cNvCxnSpPr>
            <a:cxnSpLocks/>
          </p:cNvCxnSpPr>
          <p:nvPr/>
        </p:nvCxnSpPr>
        <p:spPr>
          <a:xfrm flipV="1">
            <a:off x="6650566" y="3577701"/>
            <a:ext cx="0" cy="218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7E60E5-6DDA-4F55-A5C5-4421CD6B790F}"/>
              </a:ext>
            </a:extLst>
          </p:cNvPr>
          <p:cNvSpPr txBox="1"/>
          <p:nvPr/>
        </p:nvSpPr>
        <p:spPr>
          <a:xfrm>
            <a:off x="7350669" y="399265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CBD8D-4808-4A17-8A4D-6E4E5BC8EFB2}"/>
              </a:ext>
            </a:extLst>
          </p:cNvPr>
          <p:cNvSpPr txBox="1"/>
          <p:nvPr/>
        </p:nvSpPr>
        <p:spPr>
          <a:xfrm>
            <a:off x="7350669" y="498732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6</a:t>
            </a:r>
          </a:p>
        </p:txBody>
      </p:sp>
      <p:pic>
        <p:nvPicPr>
          <p:cNvPr id="2" name="vocodes_DT_8k">
            <a:hlinkClick r:id="" action="ppaction://media"/>
            <a:extLst>
              <a:ext uri="{FF2B5EF4-FFF2-40B4-BE49-F238E27FC236}">
                <a16:creationId xmlns:a16="http://schemas.microsoft.com/office/drawing/2014/main" id="{57FBAC01-DEDB-4A0C-8E16-3FAFD05B14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11811" y="4050845"/>
            <a:ext cx="371313" cy="371313"/>
          </a:xfrm>
          <a:prstGeom prst="rect">
            <a:avLst/>
          </a:prstGeom>
        </p:spPr>
      </p:pic>
      <p:pic>
        <p:nvPicPr>
          <p:cNvPr id="9" name="vocodes_HS_8k">
            <a:hlinkClick r:id="" action="ppaction://media"/>
            <a:extLst>
              <a:ext uri="{FF2B5EF4-FFF2-40B4-BE49-F238E27FC236}">
                <a16:creationId xmlns:a16="http://schemas.microsoft.com/office/drawing/2014/main" id="{DBB0A5F1-831D-484F-B90A-ADA04759836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11811" y="4985354"/>
            <a:ext cx="371299" cy="3712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6991D0-11BB-471F-BF5F-4E989C4A9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43" y="3604334"/>
            <a:ext cx="809625" cy="1228725"/>
          </a:xfrm>
          <a:prstGeom prst="rect">
            <a:avLst/>
          </a:prstGeom>
        </p:spPr>
      </p:pic>
      <p:pic>
        <p:nvPicPr>
          <p:cNvPr id="22" name="Picture 21" descr="A picture containing text, curtain, fabric&#10;&#10;Description automatically generated">
            <a:extLst>
              <a:ext uri="{FF2B5EF4-FFF2-40B4-BE49-F238E27FC236}">
                <a16:creationId xmlns:a16="http://schemas.microsoft.com/office/drawing/2014/main" id="{367AAA98-0E41-456D-A09E-0A7BE928D7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78" y="4985354"/>
            <a:ext cx="804996" cy="1104728"/>
          </a:xfrm>
          <a:prstGeom prst="rect">
            <a:avLst/>
          </a:prstGeom>
        </p:spPr>
      </p:pic>
      <p:pic>
        <p:nvPicPr>
          <p:cNvPr id="23" name="start_scale=1_reconstructed">
            <a:hlinkClick r:id="" action="ppaction://media"/>
            <a:extLst>
              <a:ext uri="{FF2B5EF4-FFF2-40B4-BE49-F238E27FC236}">
                <a16:creationId xmlns:a16="http://schemas.microsoft.com/office/drawing/2014/main" id="{D95486AC-48FA-4934-839D-DB32420DF8A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54256" y="3990684"/>
            <a:ext cx="371299" cy="371299"/>
          </a:xfrm>
          <a:prstGeom prst="rect">
            <a:avLst/>
          </a:prstGeom>
        </p:spPr>
      </p:pic>
      <p:pic>
        <p:nvPicPr>
          <p:cNvPr id="25" name="start_scale=6_reconstructed">
            <a:hlinkClick r:id="" action="ppaction://media"/>
            <a:extLst>
              <a:ext uri="{FF2B5EF4-FFF2-40B4-BE49-F238E27FC236}">
                <a16:creationId xmlns:a16="http://schemas.microsoft.com/office/drawing/2014/main" id="{C2CDF738-667F-42FA-85B5-DEA93E1A512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54277" y="4985375"/>
            <a:ext cx="371278" cy="371278"/>
          </a:xfrm>
          <a:prstGeom prst="rect">
            <a:avLst/>
          </a:prstGeom>
        </p:spPr>
      </p:pic>
      <p:pic>
        <p:nvPicPr>
          <p:cNvPr id="27" name="Picture 26" descr="A picture containing curtain&#10;&#10;Description automatically generated">
            <a:extLst>
              <a:ext uri="{FF2B5EF4-FFF2-40B4-BE49-F238E27FC236}">
                <a16:creationId xmlns:a16="http://schemas.microsoft.com/office/drawing/2014/main" id="{7714E4FF-AB60-4A95-BC5D-53531F93D0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485" y="3586544"/>
            <a:ext cx="859538" cy="1179578"/>
          </a:xfrm>
          <a:prstGeom prst="rect">
            <a:avLst/>
          </a:prstGeom>
        </p:spPr>
      </p:pic>
      <p:pic>
        <p:nvPicPr>
          <p:cNvPr id="29" name="Picture 28" descr="A picture containing text, curtain, fabric&#10;&#10;Description automatically generated">
            <a:extLst>
              <a:ext uri="{FF2B5EF4-FFF2-40B4-BE49-F238E27FC236}">
                <a16:creationId xmlns:a16="http://schemas.microsoft.com/office/drawing/2014/main" id="{12C3C105-526D-4B8D-B4C7-946BD45BC0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485" y="4947929"/>
            <a:ext cx="859538" cy="117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2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2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8AD6C-67EA-41F3-AC06-4D54EB4A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Trying to see if SinGAN learns digitally added noise (I):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0277D-C261-438E-AC3F-858A1D71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IN" b="1" u="sng" dirty="0"/>
              <a:t>Training Image:</a:t>
            </a:r>
            <a:r>
              <a:rPr lang="en-IN" dirty="0"/>
              <a:t> Female clean + Salt and Pepper noise (8k)</a:t>
            </a:r>
            <a:br>
              <a:rPr lang="en-IN" dirty="0"/>
            </a:br>
            <a:r>
              <a:rPr lang="en-IN" b="1" u="sng" dirty="0"/>
              <a:t>Paint Image: </a:t>
            </a:r>
            <a:r>
              <a:rPr lang="en-IN" dirty="0"/>
              <a:t>Male Clean(8k)</a:t>
            </a:r>
            <a:br>
              <a:rPr lang="en-IN" dirty="0"/>
            </a:br>
            <a:r>
              <a:rPr lang="en-IN" b="1" u="sng" dirty="0"/>
              <a:t>Content:</a:t>
            </a:r>
            <a:r>
              <a:rPr lang="en-IN" dirty="0"/>
              <a:t> Different</a:t>
            </a:r>
            <a:br>
              <a:rPr lang="en-IN" dirty="0"/>
            </a:br>
            <a:endParaRPr lang="en-IN" dirty="0"/>
          </a:p>
          <a:p>
            <a:pPr marL="806958" lvl="1" indent="-514350">
              <a:buFont typeface="Arial" panose="020B0604020202020204" pitchFamily="34" charset="0"/>
              <a:buChar char="•"/>
            </a:pPr>
            <a:r>
              <a:rPr lang="en-IN" b="1" u="sng" dirty="0"/>
              <a:t>Observation:</a:t>
            </a:r>
            <a:r>
              <a:rPr lang="en-IN" dirty="0"/>
              <a:t> SinGAN successfully learns to introduce S&amp;P noise in the output. It is seen that outputs from scale 1 have the salt and pepper noise, but we get observable output from scale 5.</a:t>
            </a:r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3AF9-2C98-4BB0-A606-CA815F16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6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BAB4B-62BE-4E36-9B45-1A600143C04D}"/>
              </a:ext>
            </a:extLst>
          </p:cNvPr>
          <p:cNvSpPr txBox="1"/>
          <p:nvPr/>
        </p:nvSpPr>
        <p:spPr>
          <a:xfrm>
            <a:off x="998421" y="4037656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Audio: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DB901-8300-4EEB-AB0F-81A786B8FBB5}"/>
              </a:ext>
            </a:extLst>
          </p:cNvPr>
          <p:cNvSpPr txBox="1"/>
          <p:nvPr/>
        </p:nvSpPr>
        <p:spPr>
          <a:xfrm>
            <a:off x="998420" y="5012849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Paint Audio: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3C3C78-E0D0-4421-839B-296B70CE033C}"/>
              </a:ext>
            </a:extLst>
          </p:cNvPr>
          <p:cNvCxnSpPr>
            <a:cxnSpLocks/>
          </p:cNvCxnSpPr>
          <p:nvPr/>
        </p:nvCxnSpPr>
        <p:spPr>
          <a:xfrm flipV="1">
            <a:off x="6650566" y="3577701"/>
            <a:ext cx="0" cy="218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7E60E5-6DDA-4F55-A5C5-4421CD6B790F}"/>
              </a:ext>
            </a:extLst>
          </p:cNvPr>
          <p:cNvSpPr txBox="1"/>
          <p:nvPr/>
        </p:nvSpPr>
        <p:spPr>
          <a:xfrm>
            <a:off x="7350669" y="399265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CBD8D-4808-4A17-8A4D-6E4E5BC8EFB2}"/>
              </a:ext>
            </a:extLst>
          </p:cNvPr>
          <p:cNvSpPr txBox="1"/>
          <p:nvPr/>
        </p:nvSpPr>
        <p:spPr>
          <a:xfrm>
            <a:off x="7350669" y="498732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5</a:t>
            </a:r>
          </a:p>
        </p:txBody>
      </p:sp>
      <p:pic>
        <p:nvPicPr>
          <p:cNvPr id="3" name="train">
            <a:hlinkClick r:id="" action="ppaction://media"/>
            <a:extLst>
              <a:ext uri="{FF2B5EF4-FFF2-40B4-BE49-F238E27FC236}">
                <a16:creationId xmlns:a16="http://schemas.microsoft.com/office/drawing/2014/main" id="{DB2EF22B-E1B1-4CB2-BCC2-1552EE2CF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8271" y="4069922"/>
            <a:ext cx="304800" cy="304800"/>
          </a:xfrm>
          <a:prstGeom prst="rect">
            <a:avLst/>
          </a:prstGeom>
        </p:spPr>
      </p:pic>
      <p:pic>
        <p:nvPicPr>
          <p:cNvPr id="10" name="paint">
            <a:hlinkClick r:id="" action="ppaction://media"/>
            <a:extLst>
              <a:ext uri="{FF2B5EF4-FFF2-40B4-BE49-F238E27FC236}">
                <a16:creationId xmlns:a16="http://schemas.microsoft.com/office/drawing/2014/main" id="{714D2191-A104-4730-A9C5-F3AE49FC3BA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8271" y="5077591"/>
            <a:ext cx="3048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DC369E-FA20-42C6-AD52-6189361D8C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42" y="4806040"/>
            <a:ext cx="3286436" cy="847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3C0AB1-E56C-47C1-A880-D54C127F48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55" y="3792466"/>
            <a:ext cx="1209410" cy="847902"/>
          </a:xfrm>
          <a:prstGeom prst="rect">
            <a:avLst/>
          </a:prstGeom>
        </p:spPr>
      </p:pic>
      <p:pic>
        <p:nvPicPr>
          <p:cNvPr id="18" name="start_scale=1_reconstructed">
            <a:hlinkClick r:id="" action="ppaction://media"/>
            <a:extLst>
              <a:ext uri="{FF2B5EF4-FFF2-40B4-BE49-F238E27FC236}">
                <a16:creationId xmlns:a16="http://schemas.microsoft.com/office/drawing/2014/main" id="{1932211D-8780-4953-829B-1A394661CFC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48218" y="4069922"/>
            <a:ext cx="304800" cy="304800"/>
          </a:xfrm>
          <a:prstGeom prst="rect">
            <a:avLst/>
          </a:prstGeom>
        </p:spPr>
      </p:pic>
      <p:pic>
        <p:nvPicPr>
          <p:cNvPr id="20" name="start_scale=5_reconstructed">
            <a:hlinkClick r:id="" action="ppaction://media"/>
            <a:extLst>
              <a:ext uri="{FF2B5EF4-FFF2-40B4-BE49-F238E27FC236}">
                <a16:creationId xmlns:a16="http://schemas.microsoft.com/office/drawing/2014/main" id="{D5A225BA-7448-4438-A52A-4AF3F966EED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48218" y="5012849"/>
            <a:ext cx="304800" cy="30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2A7C96-3A0A-4106-A6C3-B6107AE0C3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625" y="3792466"/>
            <a:ext cx="2963666" cy="764626"/>
          </a:xfrm>
          <a:prstGeom prst="rect">
            <a:avLst/>
          </a:prstGeom>
        </p:spPr>
      </p:pic>
      <p:pic>
        <p:nvPicPr>
          <p:cNvPr id="32" name="Picture 31" descr="A group of trees in a forest&#10;&#10;Description automatically generated with low confidence">
            <a:extLst>
              <a:ext uri="{FF2B5EF4-FFF2-40B4-BE49-F238E27FC236}">
                <a16:creationId xmlns:a16="http://schemas.microsoft.com/office/drawing/2014/main" id="{0FFB5B0A-5B9E-480A-A498-15ADE4A4BE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72" y="4815356"/>
            <a:ext cx="2963668" cy="76462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74CD66B-DDAB-4915-933C-C2C0C51076F5}"/>
              </a:ext>
            </a:extLst>
          </p:cNvPr>
          <p:cNvGrpSpPr/>
          <p:nvPr/>
        </p:nvGrpSpPr>
        <p:grpSpPr>
          <a:xfrm>
            <a:off x="8653063" y="1869223"/>
            <a:ext cx="2843520" cy="949877"/>
            <a:chOff x="8653063" y="1869223"/>
            <a:chExt cx="2843520" cy="949877"/>
          </a:xfrm>
        </p:grpSpPr>
        <p:pic>
          <p:nvPicPr>
            <p:cNvPr id="34" name="Picture 33" descr="A black and white photo of trees&#10;&#10;Description automatically generated with low confidence">
              <a:extLst>
                <a:ext uri="{FF2B5EF4-FFF2-40B4-BE49-F238E27FC236}">
                  <a16:creationId xmlns:a16="http://schemas.microsoft.com/office/drawing/2014/main" id="{297E201A-7A9B-479D-9FEA-D4CDF77E2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3063" y="1869223"/>
              <a:ext cx="1354864" cy="94987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9DC5D0-0DDC-4F5E-8245-BE9D83CAFD7A}"/>
                </a:ext>
              </a:extLst>
            </p:cNvPr>
            <p:cNvSpPr txBox="1"/>
            <p:nvPr/>
          </p:nvSpPr>
          <p:spPr>
            <a:xfrm>
              <a:off x="10120544" y="2058574"/>
              <a:ext cx="1376039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1200" dirty="0"/>
                <a:t>Clean Spec of training audio.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5552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1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1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10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8AD6C-67EA-41F3-AC06-4D54EB4A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Trying to see if SinGAN learns digitally added noise (II):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0277D-C261-438E-AC3F-858A1D71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IN" b="1" u="sng" dirty="0"/>
              <a:t>Training Image:</a:t>
            </a:r>
            <a:r>
              <a:rPr lang="en-IN" dirty="0"/>
              <a:t> Female clean + Gaussian noise (8k)</a:t>
            </a:r>
            <a:br>
              <a:rPr lang="en-IN" dirty="0"/>
            </a:br>
            <a:r>
              <a:rPr lang="en-IN" b="1" u="sng" dirty="0"/>
              <a:t>Paint Image: </a:t>
            </a:r>
            <a:r>
              <a:rPr lang="en-IN" dirty="0"/>
              <a:t>Male Clean(8k)</a:t>
            </a:r>
            <a:br>
              <a:rPr lang="en-IN" dirty="0"/>
            </a:br>
            <a:r>
              <a:rPr lang="en-IN" b="1" u="sng" dirty="0"/>
              <a:t>Content:</a:t>
            </a:r>
            <a:r>
              <a:rPr lang="en-IN" dirty="0"/>
              <a:t> Different</a:t>
            </a:r>
            <a:br>
              <a:rPr lang="en-IN" dirty="0"/>
            </a:br>
            <a:endParaRPr lang="en-IN" dirty="0"/>
          </a:p>
          <a:p>
            <a:pPr marL="806958" lvl="1" indent="-514350">
              <a:buFont typeface="Arial" panose="020B0604020202020204" pitchFamily="34" charset="0"/>
              <a:buChar char="•"/>
            </a:pPr>
            <a:r>
              <a:rPr lang="en-IN" b="1" u="sng" dirty="0"/>
              <a:t>Observation:</a:t>
            </a:r>
            <a:r>
              <a:rPr lang="en-IN" dirty="0"/>
              <a:t> SinGAN successfully learns to introduce Gaussian noise in the output. A trend seen in previous manually added noise and it follows for other noises that follow.</a:t>
            </a:r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3AF9-2C98-4BB0-A606-CA815F16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7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BAB4B-62BE-4E36-9B45-1A600143C04D}"/>
              </a:ext>
            </a:extLst>
          </p:cNvPr>
          <p:cNvSpPr txBox="1"/>
          <p:nvPr/>
        </p:nvSpPr>
        <p:spPr>
          <a:xfrm>
            <a:off x="998421" y="4037656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Audio: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DB901-8300-4EEB-AB0F-81A786B8FBB5}"/>
              </a:ext>
            </a:extLst>
          </p:cNvPr>
          <p:cNvSpPr txBox="1"/>
          <p:nvPr/>
        </p:nvSpPr>
        <p:spPr>
          <a:xfrm>
            <a:off x="998420" y="5012849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Paint Audio: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3C3C78-E0D0-4421-839B-296B70CE033C}"/>
              </a:ext>
            </a:extLst>
          </p:cNvPr>
          <p:cNvCxnSpPr>
            <a:cxnSpLocks/>
          </p:cNvCxnSpPr>
          <p:nvPr/>
        </p:nvCxnSpPr>
        <p:spPr>
          <a:xfrm flipV="1">
            <a:off x="6650566" y="3577701"/>
            <a:ext cx="0" cy="218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7E60E5-6DDA-4F55-A5C5-4421CD6B790F}"/>
              </a:ext>
            </a:extLst>
          </p:cNvPr>
          <p:cNvSpPr txBox="1"/>
          <p:nvPr/>
        </p:nvSpPr>
        <p:spPr>
          <a:xfrm>
            <a:off x="7350669" y="399265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CBD8D-4808-4A17-8A4D-6E4E5BC8EFB2}"/>
              </a:ext>
            </a:extLst>
          </p:cNvPr>
          <p:cNvSpPr txBox="1"/>
          <p:nvPr/>
        </p:nvSpPr>
        <p:spPr>
          <a:xfrm>
            <a:off x="7350669" y="498732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5</a:t>
            </a:r>
          </a:p>
        </p:txBody>
      </p:sp>
      <p:pic>
        <p:nvPicPr>
          <p:cNvPr id="10" name="paint">
            <a:hlinkClick r:id="" action="ppaction://media"/>
            <a:extLst>
              <a:ext uri="{FF2B5EF4-FFF2-40B4-BE49-F238E27FC236}">
                <a16:creationId xmlns:a16="http://schemas.microsoft.com/office/drawing/2014/main" id="{714D2191-A104-4730-A9C5-F3AE49FC3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8271" y="5077591"/>
            <a:ext cx="3048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DC369E-FA20-42C6-AD52-6189361D8C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42" y="4806040"/>
            <a:ext cx="3286436" cy="847901"/>
          </a:xfrm>
          <a:prstGeom prst="rect">
            <a:avLst/>
          </a:prstGeom>
        </p:spPr>
      </p:pic>
      <p:pic>
        <p:nvPicPr>
          <p:cNvPr id="2" name="train">
            <a:hlinkClick r:id="" action="ppaction://media"/>
            <a:extLst>
              <a:ext uri="{FF2B5EF4-FFF2-40B4-BE49-F238E27FC236}">
                <a16:creationId xmlns:a16="http://schemas.microsoft.com/office/drawing/2014/main" id="{1A882AEF-8AB3-4EFE-A09C-7C48DC507A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8271" y="4032245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9D17D-1C4A-4064-B778-74EDE46BD1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66" y="3661510"/>
            <a:ext cx="1510370" cy="1058901"/>
          </a:xfrm>
          <a:prstGeom prst="rect">
            <a:avLst/>
          </a:prstGeom>
        </p:spPr>
      </p:pic>
      <p:pic>
        <p:nvPicPr>
          <p:cNvPr id="12" name="start_scale=1_reconstructed">
            <a:hlinkClick r:id="" action="ppaction://media"/>
            <a:extLst>
              <a:ext uri="{FF2B5EF4-FFF2-40B4-BE49-F238E27FC236}">
                <a16:creationId xmlns:a16="http://schemas.microsoft.com/office/drawing/2014/main" id="{1DB3337B-B415-46C3-BD4B-54BDECEA50F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99715" y="4032245"/>
            <a:ext cx="304800" cy="304800"/>
          </a:xfrm>
          <a:prstGeom prst="rect">
            <a:avLst/>
          </a:prstGeom>
        </p:spPr>
      </p:pic>
      <p:pic>
        <p:nvPicPr>
          <p:cNvPr id="14" name="start_scale=5_reconstructed">
            <a:hlinkClick r:id="" action="ppaction://media"/>
            <a:extLst>
              <a:ext uri="{FF2B5EF4-FFF2-40B4-BE49-F238E27FC236}">
                <a16:creationId xmlns:a16="http://schemas.microsoft.com/office/drawing/2014/main" id="{69300204-748A-4F30-BEA9-21B949FE37C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99715" y="5012849"/>
            <a:ext cx="304800" cy="30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89A5B5-E983-4413-9490-96C148D9A7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75" y="3753367"/>
            <a:ext cx="3286436" cy="847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732DBA-A4FA-435F-B94E-EA877AF001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75" y="4748037"/>
            <a:ext cx="3286436" cy="8479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F6103-2BCF-40BF-9F85-F22134E60387}"/>
              </a:ext>
            </a:extLst>
          </p:cNvPr>
          <p:cNvGrpSpPr/>
          <p:nvPr/>
        </p:nvGrpSpPr>
        <p:grpSpPr>
          <a:xfrm>
            <a:off x="8653063" y="1869223"/>
            <a:ext cx="2843520" cy="949877"/>
            <a:chOff x="8653063" y="1869223"/>
            <a:chExt cx="2843520" cy="949877"/>
          </a:xfrm>
        </p:grpSpPr>
        <p:pic>
          <p:nvPicPr>
            <p:cNvPr id="28" name="Picture 27" descr="A black and white photo of trees&#10;&#10;Description automatically generated with low confidence">
              <a:extLst>
                <a:ext uri="{FF2B5EF4-FFF2-40B4-BE49-F238E27FC236}">
                  <a16:creationId xmlns:a16="http://schemas.microsoft.com/office/drawing/2014/main" id="{0ADEBB7C-B63B-4D5B-8DDB-340542247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3063" y="1869223"/>
              <a:ext cx="1354864" cy="94987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E8F790-7422-464C-B9D2-93C501C8AA00}"/>
                </a:ext>
              </a:extLst>
            </p:cNvPr>
            <p:cNvSpPr txBox="1"/>
            <p:nvPr/>
          </p:nvSpPr>
          <p:spPr>
            <a:xfrm>
              <a:off x="10120544" y="2058574"/>
              <a:ext cx="1376039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1200" dirty="0"/>
                <a:t>Clean Spec of training audio.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8431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8AD6C-67EA-41F3-AC06-4D54EB4A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Trying to see if SinGAN learns digitally added noise (III):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0277D-C261-438E-AC3F-858A1D71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IN" b="1" u="sng" dirty="0"/>
              <a:t>Training Image:</a:t>
            </a:r>
            <a:r>
              <a:rPr lang="en-IN" dirty="0"/>
              <a:t> Female clean + Speckle noise (8k)</a:t>
            </a:r>
            <a:br>
              <a:rPr lang="en-IN" dirty="0"/>
            </a:br>
            <a:r>
              <a:rPr lang="en-IN" b="1" u="sng" dirty="0"/>
              <a:t>Paint Image: </a:t>
            </a:r>
            <a:r>
              <a:rPr lang="en-IN" dirty="0"/>
              <a:t>Male Clean(8k)</a:t>
            </a:r>
            <a:br>
              <a:rPr lang="en-IN" dirty="0"/>
            </a:br>
            <a:r>
              <a:rPr lang="en-IN" b="1" u="sng" dirty="0"/>
              <a:t>Content:</a:t>
            </a:r>
            <a:r>
              <a:rPr lang="en-IN" dirty="0"/>
              <a:t> Different</a:t>
            </a:r>
            <a:br>
              <a:rPr lang="en-IN" dirty="0"/>
            </a:br>
            <a:endParaRPr lang="en-IN" dirty="0"/>
          </a:p>
          <a:p>
            <a:pPr marL="806958" lvl="1" indent="-514350">
              <a:buFont typeface="Arial" panose="020B0604020202020204" pitchFamily="34" charset="0"/>
              <a:buChar char="•"/>
            </a:pPr>
            <a:r>
              <a:rPr lang="en-IN" b="1" u="sng" dirty="0"/>
              <a:t>Observation:</a:t>
            </a:r>
            <a:r>
              <a:rPr lang="en-IN" dirty="0"/>
              <a:t> Similar to what we’ve seen in the previous two cases. SinGAN learns to introduce the speckle noise to the outputs.</a:t>
            </a:r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3AF9-2C98-4BB0-A606-CA815F16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8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BAB4B-62BE-4E36-9B45-1A600143C04D}"/>
              </a:ext>
            </a:extLst>
          </p:cNvPr>
          <p:cNvSpPr txBox="1"/>
          <p:nvPr/>
        </p:nvSpPr>
        <p:spPr>
          <a:xfrm>
            <a:off x="998421" y="4037656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Audio: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DB901-8300-4EEB-AB0F-81A786B8FBB5}"/>
              </a:ext>
            </a:extLst>
          </p:cNvPr>
          <p:cNvSpPr txBox="1"/>
          <p:nvPr/>
        </p:nvSpPr>
        <p:spPr>
          <a:xfrm>
            <a:off x="998420" y="5012849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Paint Audio: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3C3C78-E0D0-4421-839B-296B70CE033C}"/>
              </a:ext>
            </a:extLst>
          </p:cNvPr>
          <p:cNvCxnSpPr>
            <a:cxnSpLocks/>
          </p:cNvCxnSpPr>
          <p:nvPr/>
        </p:nvCxnSpPr>
        <p:spPr>
          <a:xfrm flipV="1">
            <a:off x="6650566" y="3577701"/>
            <a:ext cx="0" cy="218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7E60E5-6DDA-4F55-A5C5-4421CD6B790F}"/>
              </a:ext>
            </a:extLst>
          </p:cNvPr>
          <p:cNvSpPr txBox="1"/>
          <p:nvPr/>
        </p:nvSpPr>
        <p:spPr>
          <a:xfrm>
            <a:off x="7350669" y="399265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CBD8D-4808-4A17-8A4D-6E4E5BC8EFB2}"/>
              </a:ext>
            </a:extLst>
          </p:cNvPr>
          <p:cNvSpPr txBox="1"/>
          <p:nvPr/>
        </p:nvSpPr>
        <p:spPr>
          <a:xfrm>
            <a:off x="7350669" y="498732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5</a:t>
            </a:r>
          </a:p>
        </p:txBody>
      </p:sp>
      <p:pic>
        <p:nvPicPr>
          <p:cNvPr id="10" name="paint">
            <a:hlinkClick r:id="" action="ppaction://media"/>
            <a:extLst>
              <a:ext uri="{FF2B5EF4-FFF2-40B4-BE49-F238E27FC236}">
                <a16:creationId xmlns:a16="http://schemas.microsoft.com/office/drawing/2014/main" id="{714D2191-A104-4730-A9C5-F3AE49FC3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8271" y="5077591"/>
            <a:ext cx="3048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DC369E-FA20-42C6-AD52-6189361D8C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42" y="4806040"/>
            <a:ext cx="3286436" cy="847901"/>
          </a:xfrm>
          <a:prstGeom prst="rect">
            <a:avLst/>
          </a:prstGeom>
        </p:spPr>
      </p:pic>
      <p:pic>
        <p:nvPicPr>
          <p:cNvPr id="3" name="train">
            <a:hlinkClick r:id="" action="ppaction://media"/>
            <a:extLst>
              <a:ext uri="{FF2B5EF4-FFF2-40B4-BE49-F238E27FC236}">
                <a16:creationId xmlns:a16="http://schemas.microsoft.com/office/drawing/2014/main" id="{95766B33-C961-4690-9DD0-A5ECAFE603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63598" y="4069922"/>
            <a:ext cx="304800" cy="304800"/>
          </a:xfrm>
          <a:prstGeom prst="rect">
            <a:avLst/>
          </a:prstGeom>
        </p:spPr>
      </p:pic>
      <p:pic>
        <p:nvPicPr>
          <p:cNvPr id="16" name="Picture 15" descr="A picture containing curtain&#10;&#10;Description automatically generated">
            <a:extLst>
              <a:ext uri="{FF2B5EF4-FFF2-40B4-BE49-F238E27FC236}">
                <a16:creationId xmlns:a16="http://schemas.microsoft.com/office/drawing/2014/main" id="{8B74FE88-8928-4612-9088-B4C74217C1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166" y="3713971"/>
            <a:ext cx="1403100" cy="98369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3286290-3B5B-4962-8201-54B89C9145FE}"/>
              </a:ext>
            </a:extLst>
          </p:cNvPr>
          <p:cNvGrpSpPr/>
          <p:nvPr/>
        </p:nvGrpSpPr>
        <p:grpSpPr>
          <a:xfrm>
            <a:off x="8653063" y="1869223"/>
            <a:ext cx="2843520" cy="949877"/>
            <a:chOff x="8653063" y="1869223"/>
            <a:chExt cx="2843520" cy="949877"/>
          </a:xfrm>
        </p:grpSpPr>
        <p:pic>
          <p:nvPicPr>
            <p:cNvPr id="25" name="Picture 24" descr="A black and white photo of trees&#10;&#10;Description automatically generated with low confidence">
              <a:extLst>
                <a:ext uri="{FF2B5EF4-FFF2-40B4-BE49-F238E27FC236}">
                  <a16:creationId xmlns:a16="http://schemas.microsoft.com/office/drawing/2014/main" id="{E396A43C-02BA-46DF-9FDD-638DC5465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3063" y="1869223"/>
              <a:ext cx="1354864" cy="94987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F3A348-F3AC-4296-8BA7-8E510905A5E3}"/>
                </a:ext>
              </a:extLst>
            </p:cNvPr>
            <p:cNvSpPr txBox="1"/>
            <p:nvPr/>
          </p:nvSpPr>
          <p:spPr>
            <a:xfrm>
              <a:off x="10120544" y="2058574"/>
              <a:ext cx="1376039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1200" dirty="0"/>
                <a:t>Clean Spec of training audio.</a:t>
              </a:r>
              <a:endParaRPr lang="en-IN" dirty="0"/>
            </a:p>
          </p:txBody>
        </p:sp>
      </p:grpSp>
      <p:pic>
        <p:nvPicPr>
          <p:cNvPr id="17" name="start_scale=1_reconstructed">
            <a:hlinkClick r:id="" action="ppaction://media"/>
            <a:extLst>
              <a:ext uri="{FF2B5EF4-FFF2-40B4-BE49-F238E27FC236}">
                <a16:creationId xmlns:a16="http://schemas.microsoft.com/office/drawing/2014/main" id="{228793E6-7D02-4A74-B517-49F4F5B2303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3307" y="4069922"/>
            <a:ext cx="304800" cy="304800"/>
          </a:xfrm>
          <a:prstGeom prst="rect">
            <a:avLst/>
          </a:prstGeom>
        </p:spPr>
      </p:pic>
      <p:pic>
        <p:nvPicPr>
          <p:cNvPr id="18" name="start_scale=5_reconstructed">
            <a:hlinkClick r:id="" action="ppaction://media"/>
            <a:extLst>
              <a:ext uri="{FF2B5EF4-FFF2-40B4-BE49-F238E27FC236}">
                <a16:creationId xmlns:a16="http://schemas.microsoft.com/office/drawing/2014/main" id="{909FDEEB-DBE0-4982-A66C-8A36BF5E008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3307" y="5045115"/>
            <a:ext cx="304800" cy="30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42C79E-FD08-4B4D-8EA4-8F03DF64B6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98" y="3739491"/>
            <a:ext cx="3528492" cy="9103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CEDA11-6BB3-4D35-B0AC-221066B862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83" y="4795264"/>
            <a:ext cx="3581506" cy="92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2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1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1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8AD6C-67EA-41F3-AC06-4D54EB4A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Trying to see if SinGAN learns digitally added noise (III):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0277D-C261-438E-AC3F-858A1D71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IN" b="1" u="sng" dirty="0"/>
              <a:t>Training Image:</a:t>
            </a:r>
            <a:r>
              <a:rPr lang="en-IN" dirty="0"/>
              <a:t> Female clean + Poisson noise (8k)</a:t>
            </a:r>
            <a:br>
              <a:rPr lang="en-IN" dirty="0"/>
            </a:br>
            <a:r>
              <a:rPr lang="en-IN" b="1" u="sng" dirty="0"/>
              <a:t>Paint Image: </a:t>
            </a:r>
            <a:r>
              <a:rPr lang="en-IN" dirty="0"/>
              <a:t>Male Clean (8k)</a:t>
            </a:r>
            <a:br>
              <a:rPr lang="en-IN" dirty="0"/>
            </a:br>
            <a:r>
              <a:rPr lang="en-IN" b="1" u="sng" dirty="0"/>
              <a:t>Content:</a:t>
            </a:r>
            <a:r>
              <a:rPr lang="en-IN" dirty="0"/>
              <a:t> Different</a:t>
            </a:r>
            <a:br>
              <a:rPr lang="en-IN" dirty="0"/>
            </a:br>
            <a:endParaRPr lang="en-IN" dirty="0"/>
          </a:p>
          <a:p>
            <a:pPr marL="806958" lvl="1" indent="-514350">
              <a:buFont typeface="Arial" panose="020B0604020202020204" pitchFamily="34" charset="0"/>
              <a:buChar char="•"/>
            </a:pPr>
            <a:r>
              <a:rPr lang="en-IN" b="1" u="sng" dirty="0"/>
              <a:t>Observation:</a:t>
            </a:r>
            <a:r>
              <a:rPr lang="en-IN" dirty="0"/>
              <a:t> SinGAN learns to introduce the Poisson noise to the outputs.</a:t>
            </a:r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3AF9-2C98-4BB0-A606-CA815F16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9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BAB4B-62BE-4E36-9B45-1A600143C04D}"/>
              </a:ext>
            </a:extLst>
          </p:cNvPr>
          <p:cNvSpPr txBox="1"/>
          <p:nvPr/>
        </p:nvSpPr>
        <p:spPr>
          <a:xfrm>
            <a:off x="998421" y="4037656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Audio: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DB901-8300-4EEB-AB0F-81A786B8FBB5}"/>
              </a:ext>
            </a:extLst>
          </p:cNvPr>
          <p:cNvSpPr txBox="1"/>
          <p:nvPr/>
        </p:nvSpPr>
        <p:spPr>
          <a:xfrm>
            <a:off x="998420" y="5012849"/>
            <a:ext cx="171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Paint Audio: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3C3C78-E0D0-4421-839B-296B70CE033C}"/>
              </a:ext>
            </a:extLst>
          </p:cNvPr>
          <p:cNvCxnSpPr>
            <a:cxnSpLocks/>
          </p:cNvCxnSpPr>
          <p:nvPr/>
        </p:nvCxnSpPr>
        <p:spPr>
          <a:xfrm flipV="1">
            <a:off x="6650566" y="3577701"/>
            <a:ext cx="0" cy="218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7E60E5-6DDA-4F55-A5C5-4421CD6B790F}"/>
              </a:ext>
            </a:extLst>
          </p:cNvPr>
          <p:cNvSpPr txBox="1"/>
          <p:nvPr/>
        </p:nvSpPr>
        <p:spPr>
          <a:xfrm>
            <a:off x="7350669" y="399265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CBD8D-4808-4A17-8A4D-6E4E5BC8EFB2}"/>
              </a:ext>
            </a:extLst>
          </p:cNvPr>
          <p:cNvSpPr txBox="1"/>
          <p:nvPr/>
        </p:nvSpPr>
        <p:spPr>
          <a:xfrm>
            <a:off x="7350669" y="4987321"/>
            <a:ext cx="87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Scale 5</a:t>
            </a:r>
          </a:p>
        </p:txBody>
      </p:sp>
      <p:pic>
        <p:nvPicPr>
          <p:cNvPr id="10" name="paint">
            <a:hlinkClick r:id="" action="ppaction://media"/>
            <a:extLst>
              <a:ext uri="{FF2B5EF4-FFF2-40B4-BE49-F238E27FC236}">
                <a16:creationId xmlns:a16="http://schemas.microsoft.com/office/drawing/2014/main" id="{714D2191-A104-4730-A9C5-F3AE49FC3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8271" y="5077591"/>
            <a:ext cx="3048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DC369E-FA20-42C6-AD52-6189361D8C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42" y="4806040"/>
            <a:ext cx="3286436" cy="8479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3286290-3B5B-4962-8201-54B89C9145FE}"/>
              </a:ext>
            </a:extLst>
          </p:cNvPr>
          <p:cNvGrpSpPr/>
          <p:nvPr/>
        </p:nvGrpSpPr>
        <p:grpSpPr>
          <a:xfrm>
            <a:off x="8653063" y="1869223"/>
            <a:ext cx="2843520" cy="949877"/>
            <a:chOff x="8653063" y="1869223"/>
            <a:chExt cx="2843520" cy="949877"/>
          </a:xfrm>
        </p:grpSpPr>
        <p:pic>
          <p:nvPicPr>
            <p:cNvPr id="25" name="Picture 24" descr="A black and white photo of trees&#10;&#10;Description automatically generated with low confidence">
              <a:extLst>
                <a:ext uri="{FF2B5EF4-FFF2-40B4-BE49-F238E27FC236}">
                  <a16:creationId xmlns:a16="http://schemas.microsoft.com/office/drawing/2014/main" id="{E396A43C-02BA-46DF-9FDD-638DC5465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3063" y="1869223"/>
              <a:ext cx="1354864" cy="94987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F3A348-F3AC-4296-8BA7-8E510905A5E3}"/>
                </a:ext>
              </a:extLst>
            </p:cNvPr>
            <p:cNvSpPr txBox="1"/>
            <p:nvPr/>
          </p:nvSpPr>
          <p:spPr>
            <a:xfrm>
              <a:off x="10120544" y="2058574"/>
              <a:ext cx="1376039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1200" dirty="0"/>
                <a:t>Clean Spec of training audio.</a:t>
              </a:r>
              <a:endParaRPr lang="en-IN" dirty="0"/>
            </a:p>
          </p:txBody>
        </p:sp>
      </p:grpSp>
      <p:pic>
        <p:nvPicPr>
          <p:cNvPr id="2" name="train">
            <a:hlinkClick r:id="" action="ppaction://media"/>
            <a:extLst>
              <a:ext uri="{FF2B5EF4-FFF2-40B4-BE49-F238E27FC236}">
                <a16:creationId xmlns:a16="http://schemas.microsoft.com/office/drawing/2014/main" id="{F5DBF0F9-1319-467B-95C5-D8B2296DC9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8271" y="4102293"/>
            <a:ext cx="304800" cy="304800"/>
          </a:xfrm>
          <a:prstGeom prst="rect">
            <a:avLst/>
          </a:prstGeom>
        </p:spPr>
      </p:pic>
      <p:pic>
        <p:nvPicPr>
          <p:cNvPr id="9" name="Picture 8" descr="A group of trees covered in snow&#10;&#10;Description automatically generated with low confidence">
            <a:extLst>
              <a:ext uri="{FF2B5EF4-FFF2-40B4-BE49-F238E27FC236}">
                <a16:creationId xmlns:a16="http://schemas.microsoft.com/office/drawing/2014/main" id="{1220DA26-6A8A-4F94-80C0-62A93A0CE8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443" y="3663157"/>
            <a:ext cx="1466751" cy="1028320"/>
          </a:xfrm>
          <a:prstGeom prst="rect">
            <a:avLst/>
          </a:prstGeom>
        </p:spPr>
      </p:pic>
      <p:pic>
        <p:nvPicPr>
          <p:cNvPr id="12" name="start_scale=1_reconstructed">
            <a:hlinkClick r:id="" action="ppaction://media"/>
            <a:extLst>
              <a:ext uri="{FF2B5EF4-FFF2-40B4-BE49-F238E27FC236}">
                <a16:creationId xmlns:a16="http://schemas.microsoft.com/office/drawing/2014/main" id="{5BE8B497-FB1E-4FD0-8459-C6F5612EC86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01825" y="4037656"/>
            <a:ext cx="304800" cy="304800"/>
          </a:xfrm>
          <a:prstGeom prst="rect">
            <a:avLst/>
          </a:prstGeom>
        </p:spPr>
      </p:pic>
      <p:pic>
        <p:nvPicPr>
          <p:cNvPr id="14" name="start_scale=5_reconstructed">
            <a:hlinkClick r:id="" action="ppaction://media"/>
            <a:extLst>
              <a:ext uri="{FF2B5EF4-FFF2-40B4-BE49-F238E27FC236}">
                <a16:creationId xmlns:a16="http://schemas.microsoft.com/office/drawing/2014/main" id="{5F4C2DAC-0D4D-4A26-B2BF-4A68003FDB7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01825" y="5026754"/>
            <a:ext cx="304800" cy="30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4B63C4-3F35-4CAC-8D42-64AA151707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65" y="3629508"/>
            <a:ext cx="3406544" cy="8788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CA39D5-3F02-4231-9E4B-8FE92C4E91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4" y="4732542"/>
            <a:ext cx="3406551" cy="87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1153</Words>
  <Application>Microsoft Office PowerPoint</Application>
  <PresentationFormat>Widescreen</PresentationFormat>
  <Paragraphs>156</Paragraphs>
  <Slides>13</Slides>
  <Notes>0</Notes>
  <HiddenSlides>0</HiddenSlides>
  <MMClips>37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Generating noisy speech data from clean data in the frequency domain using Deep Learning Methods</vt:lpstr>
      <vt:lpstr>Tasks to be completed:</vt:lpstr>
      <vt:lpstr>Trying to see if SinGAN learns voice characteristics (I):</vt:lpstr>
      <vt:lpstr>Trying to see if SinGAN learns voice characteristics (II):</vt:lpstr>
      <vt:lpstr>Trying to see if SinGAN learns voice characteristics (III):</vt:lpstr>
      <vt:lpstr>Trying to see if SinGAN learns digitally added noise (I):</vt:lpstr>
      <vt:lpstr>Trying to see if SinGAN learns digitally added noise (II):</vt:lpstr>
      <vt:lpstr>Trying to see if SinGAN learns digitally added noise (III):</vt:lpstr>
      <vt:lpstr>Trying to see if SinGAN learns digitally added noise (III):</vt:lpstr>
      <vt:lpstr>Trying to see if SinGAN learns RATs Noise:</vt:lpstr>
      <vt:lpstr>Trying to see if SinGAN learns to distort audio, if trained on clipped noisy audio:</vt:lpstr>
      <vt:lpstr>Training and Generation times:</vt:lpstr>
      <vt:lpstr>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noisy speech data from clean data in the frequency domain using Deep Learning Methods</dc:title>
  <dc:creator>Shashank Shirol</dc:creator>
  <cp:lastModifiedBy>Shashank Shirol</cp:lastModifiedBy>
  <cp:revision>259</cp:revision>
  <dcterms:created xsi:type="dcterms:W3CDTF">2021-01-18T11:42:22Z</dcterms:created>
  <dcterms:modified xsi:type="dcterms:W3CDTF">2021-01-25T15:36:28Z</dcterms:modified>
</cp:coreProperties>
</file>